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0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83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78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8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5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92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0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34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27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6DC8-9E52-4F60-A7CC-8671BE8AF332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8490-E873-4BC1-8C9C-15D5C3C39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01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Kepler</a:t>
            </a:r>
            <a:r>
              <a:rPr lang="cs-CZ" dirty="0" smtClean="0">
                <a:solidFill>
                  <a:srgbClr val="C00000"/>
                </a:solidFill>
              </a:rPr>
              <a:t>-</a:t>
            </a:r>
            <a:r>
              <a:rPr lang="cs-CZ" dirty="0" err="1" smtClean="0">
                <a:solidFill>
                  <a:srgbClr val="C00000"/>
                </a:solidFill>
              </a:rPr>
              <a:t>Poinsotova</a:t>
            </a:r>
            <a:r>
              <a:rPr lang="cs-CZ" dirty="0" smtClean="0">
                <a:solidFill>
                  <a:srgbClr val="C00000"/>
                </a:solidFill>
              </a:rPr>
              <a:t> tělesa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nekonvexní pravidelné mnohostěny</a:t>
            </a:r>
          </a:p>
          <a:p>
            <a:r>
              <a:rPr lang="cs-CZ" dirty="0" smtClean="0"/>
              <a:t>malý hvězdicový dvanáctistěn</a:t>
            </a:r>
          </a:p>
          <a:p>
            <a:r>
              <a:rPr lang="cs-CZ" dirty="0" smtClean="0"/>
              <a:t>velký hvězdicový dvanáctistěn</a:t>
            </a:r>
          </a:p>
          <a:p>
            <a:r>
              <a:rPr lang="cs-CZ" dirty="0" smtClean="0"/>
              <a:t>velký dvanáctistěn</a:t>
            </a:r>
          </a:p>
          <a:p>
            <a:r>
              <a:rPr lang="cs-CZ" dirty="0" smtClean="0"/>
              <a:t>velký dvacetistěn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smtClean="0">
                <a:solidFill>
                  <a:srgbClr val="C00000"/>
                </a:solidFill>
              </a:rPr>
              <a:t>elký </a:t>
            </a:r>
            <a:r>
              <a:rPr lang="cs-CZ" dirty="0" smtClean="0">
                <a:solidFill>
                  <a:srgbClr val="C00000"/>
                </a:solidFill>
              </a:rPr>
              <a:t>dvacetistěn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45180" y="859277"/>
            <a:ext cx="4419633" cy="65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547664" y="2132856"/>
            <a:ext cx="50405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051720" y="1916832"/>
            <a:ext cx="50405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452320" y="4725144"/>
            <a:ext cx="50405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M</a:t>
            </a:r>
            <a:r>
              <a:rPr lang="cs-CZ" dirty="0" smtClean="0">
                <a:solidFill>
                  <a:srgbClr val="C00000"/>
                </a:solidFill>
              </a:rPr>
              <a:t>alý </a:t>
            </a:r>
            <a:r>
              <a:rPr lang="cs-CZ" dirty="0" smtClean="0">
                <a:solidFill>
                  <a:srgbClr val="C00000"/>
                </a:solidFill>
              </a:rPr>
              <a:t>hvězdicový dvanáctistěn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poprvé se objevuje v roce 1430 na mozaice umístěné na podlaze katedrále San </a:t>
            </a:r>
            <a:r>
              <a:rPr lang="cs-CZ" sz="2400" dirty="0" err="1" smtClean="0"/>
              <a:t>Marco</a:t>
            </a:r>
            <a:r>
              <a:rPr lang="cs-CZ" sz="2400" dirty="0" smtClean="0"/>
              <a:t>, Benátky</a:t>
            </a:r>
          </a:p>
          <a:p>
            <a:r>
              <a:rPr lang="cs-CZ" sz="2400" dirty="0" smtClean="0"/>
              <a:t>autor </a:t>
            </a:r>
            <a:r>
              <a:rPr lang="cs-CZ" sz="2400" dirty="0" err="1" smtClean="0"/>
              <a:t>Paolo</a:t>
            </a:r>
            <a:r>
              <a:rPr lang="cs-CZ" sz="2400" dirty="0" smtClean="0"/>
              <a:t> </a:t>
            </a:r>
            <a:r>
              <a:rPr lang="cs-CZ" sz="2400" dirty="0" err="1" smtClean="0"/>
              <a:t>Uccello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18346" y="2506592"/>
            <a:ext cx="3224411" cy="44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</a:t>
            </a:r>
            <a:r>
              <a:rPr lang="cs-CZ" dirty="0" smtClean="0">
                <a:solidFill>
                  <a:srgbClr val="C00000"/>
                </a:solidFill>
              </a:rPr>
              <a:t>alý </a:t>
            </a:r>
            <a:r>
              <a:rPr lang="cs-CZ" dirty="0" smtClean="0">
                <a:solidFill>
                  <a:srgbClr val="C00000"/>
                </a:solidFill>
              </a:rPr>
              <a:t>hvězdicový dvanáctistěn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Kepler</a:t>
            </a:r>
            <a:r>
              <a:rPr lang="cs-CZ" sz="2400" dirty="0" smtClean="0"/>
              <a:t> jej znovuobjevil v roce 1619</a:t>
            </a:r>
          </a:p>
          <a:p>
            <a:r>
              <a:rPr lang="cs-CZ" sz="2400" dirty="0" err="1" smtClean="0"/>
              <a:t>Poinsot</a:t>
            </a:r>
            <a:r>
              <a:rPr lang="cs-CZ" sz="2400" dirty="0" smtClean="0"/>
              <a:t> v roce 1809</a:t>
            </a:r>
          </a:p>
          <a:p>
            <a:r>
              <a:rPr lang="cs-CZ" sz="2400" dirty="0" smtClean="0"/>
              <a:t>12 vrcholů, 30 hran, 12 stěn</a:t>
            </a:r>
          </a:p>
          <a:p>
            <a:r>
              <a:rPr lang="cs-CZ" sz="2400" dirty="0" smtClean="0"/>
              <a:t>pentagram</a:t>
            </a:r>
          </a:p>
          <a:p>
            <a:r>
              <a:rPr lang="cs-CZ" sz="2400" dirty="0" smtClean="0"/>
              <a:t>duální: velký dvanáctistěn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9" r="15710" b="28323"/>
          <a:stretch>
            <a:fillRect/>
          </a:stretch>
        </p:blipFill>
        <p:spPr bwMode="auto">
          <a:xfrm>
            <a:off x="4572000" y="2318878"/>
            <a:ext cx="39604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2076792" cy="19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068452" cy="433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78332">
            <a:off x="77456" y="2892203"/>
            <a:ext cx="5267086" cy="227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</a:t>
            </a:r>
            <a:r>
              <a:rPr lang="cs-CZ" dirty="0" smtClean="0">
                <a:solidFill>
                  <a:srgbClr val="C00000"/>
                </a:solidFill>
              </a:rPr>
              <a:t>alý </a:t>
            </a:r>
            <a:r>
              <a:rPr lang="cs-CZ" dirty="0" smtClean="0">
                <a:solidFill>
                  <a:srgbClr val="C00000"/>
                </a:solidFill>
              </a:rPr>
              <a:t>hvězdicový dvanáctistěn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</a:t>
            </a:r>
            <a:r>
              <a:rPr lang="cs-CZ" dirty="0" smtClean="0">
                <a:solidFill>
                  <a:srgbClr val="C00000"/>
                </a:solidFill>
              </a:rPr>
              <a:t>elký </a:t>
            </a:r>
            <a:r>
              <a:rPr lang="cs-CZ" dirty="0" smtClean="0">
                <a:solidFill>
                  <a:srgbClr val="C00000"/>
                </a:solidFill>
              </a:rPr>
              <a:t>hvězdicový dvanáctistěn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Wenzel</a:t>
            </a:r>
            <a:r>
              <a:rPr lang="cs-CZ" sz="2400" dirty="0" smtClean="0"/>
              <a:t> </a:t>
            </a:r>
            <a:r>
              <a:rPr lang="cs-CZ" sz="2400" dirty="0" err="1" smtClean="0"/>
              <a:t>Jamnitzer</a:t>
            </a:r>
            <a:r>
              <a:rPr lang="cs-CZ" sz="2400" dirty="0" smtClean="0"/>
              <a:t> v roce 1568</a:t>
            </a:r>
          </a:p>
          <a:p>
            <a:r>
              <a:rPr lang="cs-CZ" sz="2400" dirty="0" err="1" smtClean="0"/>
              <a:t>Kepler</a:t>
            </a:r>
            <a:r>
              <a:rPr lang="cs-CZ" sz="2400" dirty="0" smtClean="0"/>
              <a:t> jej znovuobjevil v roce 1619</a:t>
            </a:r>
          </a:p>
          <a:p>
            <a:r>
              <a:rPr lang="cs-CZ" sz="2400" dirty="0" err="1" smtClean="0"/>
              <a:t>Poinsot</a:t>
            </a:r>
            <a:r>
              <a:rPr lang="cs-CZ" sz="2400" dirty="0" smtClean="0"/>
              <a:t> v roce 1809</a:t>
            </a:r>
          </a:p>
          <a:p>
            <a:r>
              <a:rPr lang="cs-CZ" sz="2400" dirty="0" smtClean="0"/>
              <a:t>20 vrcholů, 30 hran, 12 stěn</a:t>
            </a:r>
          </a:p>
          <a:p>
            <a:r>
              <a:rPr lang="cs-CZ" sz="2400" dirty="0" smtClean="0"/>
              <a:t>pentagram</a:t>
            </a:r>
          </a:p>
          <a:p>
            <a:r>
              <a:rPr lang="cs-CZ" sz="2400" dirty="0" smtClean="0"/>
              <a:t>duální: velký dvacetistěn</a:t>
            </a:r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2514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535171" cy="353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dirty="0" smtClean="0">
                <a:solidFill>
                  <a:srgbClr val="C00000"/>
                </a:solidFill>
              </a:rPr>
              <a:t>elký </a:t>
            </a:r>
            <a:r>
              <a:rPr lang="cs-CZ" dirty="0" smtClean="0">
                <a:solidFill>
                  <a:srgbClr val="C00000"/>
                </a:solidFill>
              </a:rPr>
              <a:t>hvězdicový dvanáctistěn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3356" t="3520" b="2052"/>
          <a:stretch>
            <a:fillRect/>
          </a:stretch>
        </p:blipFill>
        <p:spPr bwMode="auto">
          <a:xfrm rot="5400000">
            <a:off x="2245432" y="1219064"/>
            <a:ext cx="465313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588224" y="2132856"/>
            <a:ext cx="151216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dirty="0" smtClean="0">
                <a:solidFill>
                  <a:srgbClr val="C00000"/>
                </a:solidFill>
              </a:rPr>
              <a:t>elký </a:t>
            </a:r>
            <a:r>
              <a:rPr lang="cs-CZ" dirty="0" smtClean="0">
                <a:solidFill>
                  <a:srgbClr val="C00000"/>
                </a:solidFill>
              </a:rPr>
              <a:t>dvanáctistěn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Kepler</a:t>
            </a:r>
            <a:r>
              <a:rPr lang="cs-CZ" sz="2400" dirty="0" smtClean="0"/>
              <a:t> v roce 1619</a:t>
            </a:r>
          </a:p>
          <a:p>
            <a:r>
              <a:rPr lang="cs-CZ" sz="2400" dirty="0" err="1" smtClean="0"/>
              <a:t>Poinsot</a:t>
            </a:r>
            <a:r>
              <a:rPr lang="cs-CZ" sz="2400" dirty="0" smtClean="0"/>
              <a:t> v roce 1809</a:t>
            </a:r>
          </a:p>
          <a:p>
            <a:r>
              <a:rPr lang="cs-CZ" sz="2400" dirty="0" smtClean="0"/>
              <a:t>12 vrcholů, 30 hran, 12 stěn</a:t>
            </a:r>
          </a:p>
          <a:p>
            <a:r>
              <a:rPr lang="cs-CZ" sz="2400" dirty="0" smtClean="0"/>
              <a:t>pětiúhelník</a:t>
            </a:r>
          </a:p>
          <a:p>
            <a:r>
              <a:rPr lang="cs-CZ" sz="2400" dirty="0" smtClean="0"/>
              <a:t>duální: malý hvězdicový</a:t>
            </a:r>
          </a:p>
          <a:p>
            <a:pPr>
              <a:buNone/>
            </a:pPr>
            <a:r>
              <a:rPr lang="cs-CZ" sz="2400" dirty="0" smtClean="0"/>
              <a:t>		      dvanáctistěn</a:t>
            </a:r>
          </a:p>
          <a:p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927789" cy="39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2514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dirty="0" smtClean="0">
                <a:solidFill>
                  <a:srgbClr val="C00000"/>
                </a:solidFill>
              </a:rPr>
              <a:t>elký </a:t>
            </a:r>
            <a:r>
              <a:rPr lang="cs-CZ" dirty="0" smtClean="0">
                <a:solidFill>
                  <a:srgbClr val="C00000"/>
                </a:solidFill>
              </a:rPr>
              <a:t>dvanáctistěn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868380" cy="323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2514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59451"/>
            <a:ext cx="4467988" cy="427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</a:t>
            </a:r>
            <a:r>
              <a:rPr lang="cs-CZ" dirty="0" smtClean="0">
                <a:solidFill>
                  <a:srgbClr val="C00000"/>
                </a:solidFill>
              </a:rPr>
              <a:t>elký </a:t>
            </a:r>
            <a:r>
              <a:rPr lang="cs-CZ" dirty="0" smtClean="0">
                <a:solidFill>
                  <a:srgbClr val="C00000"/>
                </a:solidFill>
              </a:rPr>
              <a:t>dvacetistěn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Kepler</a:t>
            </a:r>
            <a:r>
              <a:rPr lang="cs-CZ" sz="2400" dirty="0" smtClean="0"/>
              <a:t> v roce 1619</a:t>
            </a:r>
          </a:p>
          <a:p>
            <a:r>
              <a:rPr lang="cs-CZ" sz="2400" dirty="0" err="1" smtClean="0"/>
              <a:t>Poinsot</a:t>
            </a:r>
            <a:r>
              <a:rPr lang="cs-CZ" sz="2400" dirty="0" smtClean="0"/>
              <a:t> v roce 1809</a:t>
            </a:r>
          </a:p>
          <a:p>
            <a:r>
              <a:rPr lang="cs-CZ" sz="2400" dirty="0" smtClean="0"/>
              <a:t>12 vrcholů, 30 hran, 20 stěn</a:t>
            </a:r>
          </a:p>
          <a:p>
            <a:r>
              <a:rPr lang="cs-CZ" sz="2400" dirty="0" smtClean="0"/>
              <a:t>trojúhelník</a:t>
            </a:r>
          </a:p>
          <a:p>
            <a:r>
              <a:rPr lang="cs-CZ" sz="2400" dirty="0" smtClean="0"/>
              <a:t>duální: velký hvězdicový</a:t>
            </a:r>
          </a:p>
          <a:p>
            <a:pPr>
              <a:buNone/>
            </a:pPr>
            <a:r>
              <a:rPr lang="cs-CZ" sz="2400" dirty="0" smtClean="0"/>
              <a:t>		     dvanáctistěn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150</Words>
  <Application>Microsoft Office PowerPoint</Application>
  <PresentationFormat>Předvádění na obrazovce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Kepler-Poinsotova tělesa</vt:lpstr>
      <vt:lpstr>Malý hvězdicový dvanáctistěn</vt:lpstr>
      <vt:lpstr>Malý hvězdicový dvanáctistěn</vt:lpstr>
      <vt:lpstr>Malý hvězdicový dvanáctistěn</vt:lpstr>
      <vt:lpstr>Velký hvězdicový dvanáctistěn</vt:lpstr>
      <vt:lpstr>Velký hvězdicový dvanáctistěn</vt:lpstr>
      <vt:lpstr>Velký dvanáctistěn</vt:lpstr>
      <vt:lpstr>Velký dvanáctistěn</vt:lpstr>
      <vt:lpstr>Velký dvacetistěn</vt:lpstr>
      <vt:lpstr>Velký dvacetistěn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Kepler-Poinsotova tělesa</dc:title>
  <dc:creator>Siristhius</dc:creator>
  <cp:lastModifiedBy>Mgr. Marie Chodorová, Ph.D.</cp:lastModifiedBy>
  <cp:revision>23</cp:revision>
  <dcterms:created xsi:type="dcterms:W3CDTF">2012-11-15T15:30:33Z</dcterms:created>
  <dcterms:modified xsi:type="dcterms:W3CDTF">2014-09-22T16:11:44Z</dcterms:modified>
</cp:coreProperties>
</file>