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8" r:id="rId2"/>
    <p:sldId id="290" r:id="rId3"/>
    <p:sldId id="260" r:id="rId4"/>
    <p:sldId id="268" r:id="rId5"/>
    <p:sldId id="293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4" r:id="rId15"/>
    <p:sldId id="291" r:id="rId16"/>
    <p:sldId id="292" r:id="rId17"/>
    <p:sldId id="271" r:id="rId18"/>
    <p:sldId id="272" r:id="rId19"/>
    <p:sldId id="273" r:id="rId20"/>
    <p:sldId id="289" r:id="rId21"/>
    <p:sldId id="275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6" r:id="rId31"/>
    <p:sldId id="285" r:id="rId32"/>
    <p:sldId id="287" r:id="rId33"/>
    <p:sldId id="288" r:id="rId34"/>
  </p:sldIdLst>
  <p:sldSz cx="12160250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276" y="72"/>
      </p:cViewPr>
      <p:guideLst>
        <p:guide orient="horz" pos="2154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86" y="2897013"/>
            <a:ext cx="3071701" cy="10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1980001"/>
            <a:ext cx="10215134" cy="1612866"/>
          </a:xfrm>
        </p:spPr>
        <p:txBody>
          <a:bodyPr anchor="t">
            <a:normAutofit/>
          </a:bodyPr>
          <a:lstStyle>
            <a:lvl1pPr algn="l">
              <a:defRPr sz="3513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3592866"/>
            <a:ext cx="10215134" cy="1552712"/>
          </a:xfrm>
        </p:spPr>
        <p:txBody>
          <a:bodyPr/>
          <a:lstStyle>
            <a:lvl1pPr marL="0" indent="0" algn="l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4380949"/>
            <a:ext cx="10215134" cy="982528"/>
          </a:xfrm>
        </p:spPr>
        <p:txBody>
          <a:bodyPr anchor="t">
            <a:normAutofit/>
          </a:bodyPr>
          <a:lstStyle>
            <a:lvl1pPr algn="ctr">
              <a:defRPr sz="3513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5363478"/>
            <a:ext cx="10215134" cy="945883"/>
          </a:xfrm>
        </p:spPr>
        <p:txBody>
          <a:bodyPr/>
          <a:lstStyle>
            <a:lvl1pPr marL="0" indent="0" algn="ctr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57" y="1260000"/>
            <a:ext cx="1936959" cy="184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870" y="2462400"/>
            <a:ext cx="4895025" cy="389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979" y="2462400"/>
            <a:ext cx="4895025" cy="389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870" y="3151650"/>
            <a:ext cx="4893536" cy="320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468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468" y="3151650"/>
            <a:ext cx="4893536" cy="320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4059167" cy="748800"/>
          </a:xfrm>
        </p:spPr>
        <p:txBody>
          <a:bodyPr anchor="b">
            <a:normAutofit/>
          </a:bodyPr>
          <a:lstStyle>
            <a:lvl1pPr>
              <a:defRPr sz="3513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690" y="1620000"/>
            <a:ext cx="6018314" cy="4733283"/>
          </a:xfrm>
        </p:spPr>
        <p:txBody>
          <a:bodyPr>
            <a:normAutofit/>
          </a:bodyPr>
          <a:lstStyle>
            <a:lvl1pPr>
              <a:defRPr sz="3243"/>
            </a:lvl1pPr>
            <a:lvl2pPr>
              <a:defRPr sz="2702"/>
            </a:lvl2pPr>
            <a:lvl3pPr>
              <a:defRPr sz="2432"/>
            </a:lvl3pPr>
            <a:lvl4pPr>
              <a:defRPr sz="2162"/>
            </a:lvl4pPr>
            <a:lvl5pPr>
              <a:defRPr sz="2162"/>
            </a:lvl5pPr>
            <a:lvl6pPr>
              <a:defRPr sz="2659"/>
            </a:lvl6pPr>
            <a:lvl7pPr>
              <a:defRPr sz="2659"/>
            </a:lvl7pPr>
            <a:lvl8pPr>
              <a:defRPr sz="2659"/>
            </a:lvl8pPr>
            <a:lvl9pPr>
              <a:defRPr sz="2659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2870" y="2458274"/>
            <a:ext cx="4059167" cy="3902926"/>
          </a:xfrm>
        </p:spPr>
        <p:txBody>
          <a:bodyPr/>
          <a:lstStyle>
            <a:lvl1pPr marL="0" indent="0">
              <a:buNone/>
              <a:defRPr sz="2128"/>
            </a:lvl1pPr>
            <a:lvl2pPr marL="608008" indent="0">
              <a:buNone/>
              <a:defRPr sz="1862"/>
            </a:lvl2pPr>
            <a:lvl3pPr marL="1216015" indent="0">
              <a:buNone/>
              <a:defRPr sz="1596"/>
            </a:lvl3pPr>
            <a:lvl4pPr marL="1824024" indent="0">
              <a:buNone/>
              <a:defRPr sz="1330"/>
            </a:lvl4pPr>
            <a:lvl5pPr marL="2432032" indent="0">
              <a:buNone/>
              <a:defRPr sz="1330"/>
            </a:lvl5pPr>
            <a:lvl6pPr marL="3040039" indent="0">
              <a:buNone/>
              <a:defRPr sz="1330"/>
            </a:lvl6pPr>
            <a:lvl7pPr marL="3648047" indent="0">
              <a:buNone/>
              <a:defRPr sz="1330"/>
            </a:lvl7pPr>
            <a:lvl8pPr marL="4256056" indent="0">
              <a:buNone/>
              <a:defRPr sz="1330"/>
            </a:lvl8pPr>
            <a:lvl9pPr marL="4864063" indent="0">
              <a:buNone/>
              <a:defRPr sz="133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460568"/>
            <a:ext cx="10215134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2870" y="6450675"/>
            <a:ext cx="9619119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0473" y="6450675"/>
            <a:ext cx="42753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0" y="540000"/>
            <a:ext cx="2132317" cy="71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1216015" rtl="0" eaLnBrk="1" latinLnBrk="0" hangingPunct="1">
        <a:lnSpc>
          <a:spcPct val="100000"/>
        </a:lnSpc>
        <a:spcBef>
          <a:spcPct val="0"/>
        </a:spcBef>
        <a:buNone/>
        <a:defRPr sz="3513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365" indent="-360365" algn="l" defTabSz="1216015" rtl="0" eaLnBrk="1" latinLnBrk="0" hangingPunct="1">
        <a:lnSpc>
          <a:spcPct val="100000"/>
        </a:lnSpc>
        <a:spcBef>
          <a:spcPts val="1330"/>
        </a:spcBef>
        <a:buFont typeface="Arial" panose="020B0604020202020204" pitchFamily="34" charset="0"/>
        <a:buChar char="−"/>
        <a:defRPr sz="2702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9310" indent="-36894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43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9675" indent="-36036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16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7896" indent="-35822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18985" indent="-37109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44043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952052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560059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5168067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08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015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024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032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039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047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056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063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7011" y="3540689"/>
            <a:ext cx="10215134" cy="982528"/>
          </a:xfrm>
        </p:spPr>
        <p:txBody>
          <a:bodyPr/>
          <a:lstStyle/>
          <a:p>
            <a:r>
              <a:rPr lang="cs-CZ" dirty="0" smtClean="0"/>
              <a:t>Pravidelný sedmnáctiúhelník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Seminář 23. 04. 2019, Olomouc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 smtClean="0"/>
              <a:t>Marie Chodorová, Lenka Juklová, KAG </a:t>
            </a:r>
            <a:r>
              <a:rPr lang="cs-CZ" dirty="0" err="1" smtClean="0"/>
              <a:t>PřF</a:t>
            </a:r>
            <a:r>
              <a:rPr lang="cs-CZ" dirty="0" smtClean="0"/>
              <a:t> UP Olomouc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711729" y="1235675"/>
                <a:ext cx="10446599" cy="511120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dirty="0" smtClean="0"/>
                  <a:t>Důkaz: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     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cs-CZ" i="1">
                        <a:latin typeface="Cambria Math"/>
                      </a:rPr>
                      <m:t>−1=0</m:t>
                    </m:r>
                  </m:oMath>
                </a14:m>
                <a:r>
                  <a:rPr lang="cs-CZ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cs-CZ" i="1" dirty="0" smtClean="0">
                        <a:latin typeface="Cambria Math"/>
                      </a:rPr>
                      <m:t>=</m:t>
                    </m:r>
                    <m:r>
                      <a:rPr lang="cs-CZ" i="1" dirty="0" err="1" smtClean="0">
                        <a:latin typeface="Cambria Math"/>
                      </a:rPr>
                      <m:t>𝑐𝑜𝑠𝑘</m:t>
                    </m:r>
                    <m:r>
                      <a:rPr lang="cs-CZ" i="1" dirty="0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b="0" i="1" dirty="0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cs-CZ" b="0" i="1" dirty="0" smtClean="0">
                        <a:latin typeface="Cambria Math"/>
                        <a:ea typeface="Cambria Math"/>
                      </a:rPr>
                      <m:t>𝑠𝑖𝑛𝑘</m:t>
                    </m:r>
                    <m:r>
                      <a:rPr lang="cs-CZ" b="0" i="1" dirty="0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=1,  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𝑛</m:t>
                        </m:r>
                        <m:r>
                          <a:rPr lang="cs-CZ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𝑛</m:t>
                        </m:r>
                        <m:r>
                          <a:rPr lang="cs-CZ" b="0" i="1" smtClean="0">
                            <a:latin typeface="Cambria Math"/>
                          </a:rPr>
                          <m:t>−2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+1=0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𝑛</m:t>
                        </m:r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r>
                          <a:rPr lang="cs-CZ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=2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cos</m:t>
                    </m:r>
                    <m:r>
                      <a:rPr lang="cs-CZ" i="1">
                        <a:latin typeface="Cambria Math"/>
                      </a:rPr>
                      <m:t>𝑘</m:t>
                    </m:r>
                    <m:r>
                      <a:rPr lang="cs-CZ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cs-CZ" dirty="0" smtClean="0"/>
                  <a:t>,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/>
                      </a:rPr>
                      <m:t>𝑘</m:t>
                    </m:r>
                    <m:r>
                      <a:rPr lang="cs-CZ" i="1" dirty="0" smtClean="0">
                        <a:latin typeface="Cambria Math"/>
                      </a:rPr>
                      <m:t>= 1, …,</m:t>
                    </m:r>
                    <m:r>
                      <a:rPr lang="cs-CZ" i="1" dirty="0" smtClean="0">
                        <a:latin typeface="Cambria Math"/>
                      </a:rPr>
                      <m:t>𝑛</m:t>
                    </m:r>
                    <m:r>
                      <a:rPr lang="cs-CZ" i="1" dirty="0" smtClean="0">
                        <a:latin typeface="Cambria Math"/>
                      </a:rPr>
                      <m:t>−1</m:t>
                    </m:r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0" dirty="0" smtClean="0"/>
                  <a:t>  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𝒏</m:t>
                    </m:r>
                    <m:r>
                      <a:rPr lang="cs-CZ" b="1" i="1" smtClean="0">
                        <a:latin typeface="Cambria Math"/>
                      </a:rPr>
                      <m:t>=</m:t>
                    </m:r>
                    <m:r>
                      <a:rPr lang="cs-CZ" b="1" i="1" smtClean="0">
                        <a:latin typeface="Cambria Math"/>
                      </a:rPr>
                      <m:t>𝟑</m:t>
                    </m:r>
                  </m:oMath>
                </a14:m>
                <a:endParaRPr lang="cs-CZ" b="1" dirty="0" smtClean="0"/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  <a:r>
                  <a:rPr lang="cs-CZ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=1,   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cs-CZ" dirty="0" smtClean="0"/>
                  <a:t>;</a:t>
                </a:r>
                <a14:m>
                  <m:oMath xmlns:m="http://schemas.openxmlformats.org/officeDocument/2006/math">
                    <m:r>
                      <a:rPr lang="cs-CZ" b="0" i="0" dirty="0" smtClean="0">
                        <a:latin typeface="Cambria Math"/>
                      </a:rPr>
                      <m:t>   </m:t>
                    </m:r>
                    <m:r>
                      <a:rPr lang="cs-CZ" b="0" i="1" dirty="0" smtClean="0">
                        <a:latin typeface="Cambria Math"/>
                      </a:rPr>
                      <m:t>2</m:t>
                    </m:r>
                    <m:r>
                      <a:rPr lang="cs-CZ" b="0" i="1" dirty="0" smtClean="0">
                        <a:latin typeface="Cambria Math"/>
                      </a:rPr>
                      <m:t>𝑐𝑜𝑠</m:t>
                    </m:r>
                    <m:r>
                      <a:rPr lang="cs-CZ" b="0" i="1" dirty="0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b="0" i="1" dirty="0" smtClean="0">
                        <a:latin typeface="Cambria Math"/>
                        <a:ea typeface="Cambria Math"/>
                      </a:rPr>
                      <m:t>=−1</m:t>
                    </m:r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  <a:r>
                  <a:rPr lang="cs-CZ" dirty="0" smtClean="0"/>
                  <a:t> 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𝑐𝑜𝑠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2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729" y="1235675"/>
                <a:ext cx="10446599" cy="5111205"/>
              </a:xfrm>
              <a:blipFill rotWithShape="1">
                <a:blip r:embed="rId2"/>
                <a:stretch>
                  <a:fillRect l="-1985" t="-27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655" y="2891481"/>
            <a:ext cx="3872673" cy="394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0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963827" y="1334530"/>
                <a:ext cx="10224177" cy="50247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b="1" dirty="0" smtClean="0"/>
                  <a:t>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𝒏</m:t>
                    </m:r>
                    <m:r>
                      <a:rPr lang="cs-CZ" b="1" i="1" smtClean="0">
                        <a:latin typeface="Cambria Math"/>
                      </a:rPr>
                      <m:t>=</m:t>
                    </m:r>
                    <m:r>
                      <a:rPr lang="cs-CZ" b="1" i="1" smtClean="0">
                        <a:latin typeface="Cambria Math"/>
                      </a:rPr>
                      <m:t>𝟓</m:t>
                    </m:r>
                  </m:oMath>
                </a14:m>
                <a:endParaRPr lang="cs-CZ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−1=0</m:t>
                    </m:r>
                  </m:oMath>
                </a14:m>
                <a:endParaRPr lang="cs-CZ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=1,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=−1</m:t>
                    </m:r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=2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/>
                      </a:rPr>
                      <m:t>cos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cs-CZ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=2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/>
                      </a:rPr>
                      <m:t>cos</m:t>
                    </m:r>
                    <m:r>
                      <a:rPr lang="cs-CZ" b="0" i="1" smtClean="0">
                        <a:latin typeface="Cambria Math"/>
                      </a:rPr>
                      <m:t>2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cs-CZ" b="0" dirty="0" smtClean="0"/>
              </a:p>
              <a:p>
                <a:pPr marL="0" indent="0">
                  <a:buNone/>
                </a:pPr>
                <a:r>
                  <a:rPr lang="cs-CZ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&lt;0&lt;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cs-CZ" b="0" dirty="0" smtClean="0"/>
              </a:p>
              <a:p>
                <a:pPr marL="0" indent="0">
                  <a:buNone/>
                </a:pPr>
                <a:r>
                  <a:rPr lang="cs-CZ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cs-CZ" b="0" dirty="0" smtClean="0"/>
                  <a:t>, </a:t>
                </a:r>
              </a:p>
              <a:p>
                <a:pPr marL="0" indent="0">
                  <a:buNone/>
                </a:pPr>
                <a:r>
                  <a:rPr lang="cs-CZ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=4</m:t>
                    </m:r>
                    <m:r>
                      <a:rPr lang="cs-CZ" b="0" i="1" smtClean="0">
                        <a:latin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=2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𝑐𝑜𝑠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𝑐𝑜𝑠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cs-CZ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=−1</m:t>
                      </m:r>
                    </m:oMath>
                  </m:oMathPara>
                </a14:m>
                <a:endParaRPr lang="cs-CZ" b="0" dirty="0" smtClean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3827" y="1334530"/>
                <a:ext cx="10224177" cy="502470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04" y="0"/>
            <a:ext cx="4077862" cy="417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10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963827" y="1408670"/>
                <a:ext cx="10224177" cy="495056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+</m:t>
                    </m:r>
                    <m:r>
                      <a:rPr lang="cs-CZ" b="0" i="1" smtClean="0">
                        <a:latin typeface="Cambria Math"/>
                      </a:rPr>
                      <m:t>𝑥</m:t>
                    </m:r>
                    <m:r>
                      <a:rPr lang="cs-CZ" b="0" i="1" smtClean="0">
                        <a:latin typeface="Cambria Math"/>
                      </a:rPr>
                      <m:t>−1=0</m:t>
                    </m:r>
                  </m:oMath>
                </a14:m>
                <a:endParaRPr lang="cs-CZ" b="0" dirty="0" smtClean="0"/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5</m:t>
                            </m:r>
                          </m:e>
                        </m:rad>
                        <m:r>
                          <a:rPr lang="cs-CZ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dirty="0" smtClean="0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b="0" i="1" dirty="0" smtClean="0">
                                <a:latin typeface="Cambria Math"/>
                              </a:rPr>
                              <m:t>5</m:t>
                            </m:r>
                          </m:e>
                        </m:rad>
                        <m:r>
                          <a:rPr lang="cs-CZ" b="0" i="1" dirty="0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cs-CZ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=2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cos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cs-CZ" i="1" dirty="0">
                  <a:latin typeface="Cambria Math"/>
                  <a:ea typeface="Cambria Math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3827" y="1408670"/>
                <a:ext cx="10224177" cy="495056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04" y="580767"/>
            <a:ext cx="4077862" cy="417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66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963827" y="1383958"/>
                <a:ext cx="10224177" cy="49752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b="1" dirty="0"/>
                  <a:t>	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𝒏</m:t>
                    </m:r>
                    <m:r>
                      <a:rPr lang="cs-CZ" b="1" i="1" smtClean="0">
                        <a:latin typeface="Cambria Math"/>
                      </a:rPr>
                      <m:t>=</m:t>
                    </m:r>
                    <m:r>
                      <a:rPr lang="cs-CZ" b="1" i="1" smtClean="0">
                        <a:latin typeface="Cambria Math"/>
                      </a:rPr>
                      <m:t>𝟏𝟕</m:t>
                    </m:r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9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13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15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16</m:t>
                        </m:r>
                      </m:sub>
                    </m:sSub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7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14</m:t>
                        </m:r>
                      </m:sub>
                    </m:sSub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&lt;0&lt;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=1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=−4</m:t>
                    </m:r>
                  </m:oMath>
                </a14:m>
                <a:r>
                  <a:rPr lang="cs-CZ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/>
                      </a:rPr>
                      <m:t>+</m:t>
                    </m:r>
                    <m:r>
                      <a:rPr lang="cs-CZ" i="1">
                        <a:latin typeface="Cambria Math"/>
                      </a:rPr>
                      <m:t>𝑥</m:t>
                    </m:r>
                    <m:r>
                      <a:rPr lang="cs-CZ" i="1">
                        <a:latin typeface="Cambria Math"/>
                      </a:rPr>
                      <m:t>−4=0</m:t>
                    </m:r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−1+</m:t>
                        </m:r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−1</m:t>
                        </m:r>
                        <m:r>
                          <a:rPr lang="cs-CZ" b="0" i="1" smtClean="0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/>
                              </a:rPr>
                              <m:t>17</m:t>
                            </m:r>
                          </m:e>
                        </m:rad>
                      </m:num>
                      <m:den>
                        <m:r>
                          <a:rPr lang="cs-CZ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3827" y="1383958"/>
                <a:ext cx="10224177" cy="497528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8767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63" y="617838"/>
            <a:ext cx="6460631" cy="5919427"/>
          </a:xfrm>
        </p:spPr>
      </p:pic>
    </p:spTree>
    <p:extLst>
      <p:ext uri="{BB962C8B-B14F-4D97-AF65-F5344CB8AC3E}">
        <p14:creationId xmlns:p14="http://schemas.microsoft.com/office/powerpoint/2010/main" val="3409620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5546" y="1198605"/>
                <a:ext cx="10372458" cy="51606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/>
                  <a:t>Rozklady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13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15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16</m:t>
                          </m:r>
                        </m:sub>
                      </m:sSub>
                    </m:oMath>
                  </m:oMathPara>
                </a14:m>
                <a:endParaRPr lang="cs-CZ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11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cs-CZ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cs-CZ" sz="2400" i="1">
                              <a:latin typeface="Cambria Math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cs-CZ" sz="2400" dirty="0" smtClean="0"/>
              </a:p>
              <a:p>
                <a:pPr marL="0" indent="0">
                  <a:buNone/>
                </a:pPr>
                <a:r>
                  <a:rPr lang="cs-CZ" sz="2400" dirty="0"/>
                  <a:t>p</a:t>
                </a:r>
                <a:r>
                  <a:rPr lang="cs-CZ" sz="2400" dirty="0" smtClean="0"/>
                  <a:t>ocházejí přímo od Gausse, který uspořádal mocniny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cs-CZ" sz="24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cs-CZ" sz="2400" dirty="0" smtClean="0"/>
                  <a:t>do periody podle mocnin </a:t>
                </a:r>
                <a14:m>
                  <m:oMath xmlns:m="http://schemas.openxmlformats.org/officeDocument/2006/math">
                    <m:r>
                      <a:rPr lang="cs-CZ" sz="2400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cs-CZ" sz="2400" dirty="0" smtClean="0"/>
                  <a:t> modulo </a:t>
                </a:r>
                <a14:m>
                  <m:oMath xmlns:m="http://schemas.openxmlformats.org/officeDocument/2006/math">
                    <m:r>
                      <a:rPr lang="cs-CZ" sz="2400" i="1" dirty="0" smtClean="0">
                        <a:latin typeface="Cambria Math"/>
                      </a:rPr>
                      <m:t>17</m:t>
                    </m:r>
                  </m:oMath>
                </a14:m>
                <a:r>
                  <a:rPr lang="cs-CZ" sz="2400" dirty="0" smtClean="0"/>
                  <a:t> takto:</a:t>
                </a:r>
              </a:p>
              <a:p>
                <a:pPr marL="0" indent="0">
                  <a:buNone/>
                </a:pPr>
                <a:r>
                  <a:rPr lang="cs-CZ" sz="24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9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13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15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16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14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7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cs-CZ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</a:rPr>
                      <m:t>,</m:t>
                    </m:r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 smtClean="0"/>
                  <a:t>Protože</a:t>
                </a:r>
              </a:p>
              <a:p>
                <a:pPr marL="0" indent="0">
                  <a:buNone/>
                </a:pPr>
                <a:r>
                  <a:rPr lang="cs-CZ" sz="24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cs-CZ" sz="24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cs-CZ" sz="2400" i="1" smtClean="0">
                        <a:latin typeface="Cambria Math"/>
                        <a:ea typeface="Cambria Math"/>
                      </a:rPr>
                      <m:t>≡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3</m:t>
                    </m:r>
                    <m:d>
                      <m:dPr>
                        <m:ctrlPr>
                          <a:rPr lang="cs-CZ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/>
                            <a:ea typeface="Cambria Math"/>
                          </a:rPr>
                          <m:t>𝑚𝑜𝑑</m:t>
                        </m:r>
                        <m:r>
                          <a:rPr lang="cs-CZ" sz="2400" b="0" i="1" smtClean="0">
                            <a:latin typeface="Cambria Math"/>
                            <a:ea typeface="Cambria Math"/>
                          </a:rPr>
                          <m:t> 17</m:t>
                        </m:r>
                      </m:e>
                    </m:d>
                    <m:r>
                      <a:rPr lang="cs-CZ" sz="2400" b="0" i="1" smtClean="0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cs-CZ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sz="2400" i="1">
                        <a:latin typeface="Cambria Math"/>
                        <a:ea typeface="Cambria Math"/>
                      </a:rPr>
                      <m:t>≡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9</m:t>
                    </m:r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𝑚𝑜𝑑</m:t>
                        </m:r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 17</m:t>
                        </m:r>
                      </m:e>
                    </m:d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/>
                          </a:rPr>
                          <m:t>, </m:t>
                        </m:r>
                        <m:r>
                          <a:rPr lang="cs-CZ" sz="24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cs-CZ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cs-CZ" sz="2400" i="1">
                        <a:latin typeface="Cambria Math"/>
                        <a:ea typeface="Cambria Math"/>
                      </a:rPr>
                      <m:t>≡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10</m:t>
                    </m:r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𝑚𝑜𝑑</m:t>
                        </m:r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 17</m:t>
                        </m:r>
                      </m:e>
                    </m:d>
                    <m:r>
                      <a:rPr lang="cs-CZ" sz="2400" b="0" i="1" smtClean="0">
                        <a:latin typeface="Cambria Math"/>
                        <a:ea typeface="Cambria Math"/>
                      </a:rPr>
                      <m:t>, …,</m:t>
                    </m:r>
                  </m:oMath>
                </a14:m>
                <a:endParaRPr lang="cs-CZ" sz="2400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cs-CZ" sz="2400" i="1">
                            <a:latin typeface="Cambria Math"/>
                          </a:rPr>
                          <m:t>1</m:t>
                        </m:r>
                        <m:r>
                          <a:rPr lang="cs-CZ" sz="24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cs-CZ" sz="2400" i="1">
                        <a:latin typeface="Cambria Math"/>
                        <a:ea typeface="Cambria Math"/>
                      </a:rPr>
                      <m:t>≡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2</m:t>
                    </m:r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𝑚𝑜𝑑</m:t>
                        </m:r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 17</m:t>
                        </m:r>
                      </m:e>
                    </m:d>
                    <m:r>
                      <a:rPr lang="cs-CZ" sz="2400" b="0" i="1" smtClean="0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/>
                          </a:rPr>
                          <m:t> </m:t>
                        </m:r>
                        <m:r>
                          <a:rPr lang="cs-CZ" sz="24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cs-CZ" sz="2400" i="1">
                            <a:latin typeface="Cambria Math"/>
                          </a:rPr>
                          <m:t>1</m:t>
                        </m:r>
                        <m:r>
                          <a:rPr lang="cs-CZ" sz="2400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cs-CZ" sz="2400" i="1">
                        <a:latin typeface="Cambria Math"/>
                        <a:ea typeface="Cambria Math"/>
                      </a:rPr>
                      <m:t>≡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6</m:t>
                    </m:r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𝑚𝑜𝑑</m:t>
                        </m:r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 17</m:t>
                        </m:r>
                      </m:e>
                    </m:d>
                    <m:r>
                      <a:rPr lang="cs-CZ" sz="2400" b="0" i="0" smtClean="0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cs-CZ" sz="2400" i="1">
                            <a:latin typeface="Cambria Math"/>
                          </a:rPr>
                          <m:t>1</m:t>
                        </m:r>
                        <m:r>
                          <a:rPr lang="cs-CZ" sz="2400" b="0" i="1" smtClean="0">
                            <a:latin typeface="Cambria Math"/>
                          </a:rPr>
                          <m:t>6</m:t>
                        </m:r>
                      </m:sup>
                    </m:sSup>
                    <m:r>
                      <a:rPr lang="cs-CZ" sz="2400" i="1">
                        <a:latin typeface="Cambria Math"/>
                        <a:ea typeface="Cambria Math"/>
                      </a:rPr>
                      <m:t>≡</m:t>
                    </m:r>
                    <m:r>
                      <a:rPr lang="cs-CZ" sz="2400" b="0" i="1" smtClean="0">
                        <a:latin typeface="Cambria Math"/>
                        <a:ea typeface="Cambria Math"/>
                      </a:rPr>
                      <m:t>1</m:t>
                    </m:r>
                    <m:d>
                      <m:dPr>
                        <m:ctrlPr>
                          <a:rPr lang="cs-CZ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𝑚𝑜𝑑</m:t>
                        </m:r>
                        <m:r>
                          <a:rPr lang="cs-CZ" sz="2400" i="1">
                            <a:latin typeface="Cambria Math"/>
                            <a:ea typeface="Cambria Math"/>
                          </a:rPr>
                          <m:t> 17</m:t>
                        </m:r>
                      </m:e>
                    </m:d>
                  </m:oMath>
                </a14:m>
                <a:r>
                  <a:rPr lang="cs-CZ" sz="2400" dirty="0" smtClean="0"/>
                  <a:t>.</a:t>
                </a:r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5546" y="1198605"/>
                <a:ext cx="10372458" cy="5160633"/>
              </a:xfrm>
              <a:blipFill rotWithShape="1">
                <a:blip r:embed="rId2"/>
                <a:stretch>
                  <a:fillRect l="-1822" t="-17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723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27903" y="1210962"/>
                <a:ext cx="10360101" cy="514827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cs-CZ" sz="2400" dirty="0" smtClean="0"/>
                  <a:t>	</a:t>
                </a:r>
              </a:p>
              <a:p>
                <a:pPr marL="0" indent="0">
                  <a:buNone/>
                </a:pPr>
                <a:r>
                  <a:rPr lang="cs-CZ" sz="2400" dirty="0"/>
                  <a:t>	</a:t>
                </a:r>
                <a:r>
                  <a:rPr lang="cs-CZ" sz="2800" dirty="0" smtClean="0"/>
                  <a:t>Přitom báze </a:t>
                </a:r>
                <a14:m>
                  <m:oMath xmlns:m="http://schemas.openxmlformats.org/officeDocument/2006/math">
                    <m:r>
                      <a:rPr lang="cs-CZ" sz="2800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cs-CZ" sz="2800" dirty="0" smtClean="0"/>
                  <a:t> je zvolena proto, že je primitivním kořenem modulo </a:t>
                </a:r>
                <a14:m>
                  <m:oMath xmlns:m="http://schemas.openxmlformats.org/officeDocument/2006/math">
                    <m:r>
                      <a:rPr lang="cs-CZ" sz="2800" i="1" dirty="0" smtClean="0">
                        <a:latin typeface="Cambria Math"/>
                      </a:rPr>
                      <m:t>17</m:t>
                    </m:r>
                  </m:oMath>
                </a14:m>
                <a:r>
                  <a:rPr lang="cs-CZ" sz="2800" dirty="0" smtClean="0"/>
                  <a:t>, což umožňuje generovat všechny nenulové zbytky modulo </a:t>
                </a:r>
                <a14:m>
                  <m:oMath xmlns:m="http://schemas.openxmlformats.org/officeDocument/2006/math">
                    <m:r>
                      <a:rPr lang="cs-CZ" sz="2800" i="1" dirty="0" smtClean="0">
                        <a:latin typeface="Cambria Math"/>
                      </a:rPr>
                      <m:t>17</m:t>
                    </m:r>
                  </m:oMath>
                </a14:m>
                <a:r>
                  <a:rPr lang="cs-CZ" sz="2800" dirty="0" smtClean="0"/>
                  <a:t>.</a:t>
                </a:r>
              </a:p>
              <a:p>
                <a:pPr marL="0" indent="0">
                  <a:buNone/>
                </a:pPr>
                <a:endParaRPr lang="cs-CZ" sz="2800" dirty="0" smtClean="0"/>
              </a:p>
              <a:p>
                <a:pPr marL="0" indent="0">
                  <a:buNone/>
                </a:pPr>
                <a:r>
                  <a:rPr lang="cs-CZ" sz="28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17</m:t>
                        </m:r>
                      </m:sub>
                    </m:sSub>
                  </m:oMath>
                </a14:m>
                <a:r>
                  <a:rPr lang="cs-CZ" sz="2800" dirty="0" smtClean="0"/>
                  <a:t> … těleso</a:t>
                </a:r>
              </a:p>
              <a:p>
                <a:pPr marL="0" indent="0">
                  <a:buNone/>
                </a:pPr>
                <a:r>
                  <a:rPr lang="cs-CZ" sz="2800" dirty="0"/>
                  <a:t> </a:t>
                </a:r>
                <a:r>
                  <a:rPr lang="cs-CZ" sz="28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2800" b="0" i="1" smtClean="0">
                            <a:latin typeface="Cambria Math"/>
                          </a:rPr>
                          <m:t>𝑍</m:t>
                        </m:r>
                        <m:r>
                          <a:rPr lang="cs-CZ" sz="2800" b="0" i="1" smtClean="0">
                            <a:latin typeface="Cambria Math"/>
                          </a:rPr>
                          <m:t>∗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17</m:t>
                        </m:r>
                      </m:sub>
                      <m:sup/>
                    </m:sSubSup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b="0" i="1" smtClean="0">
                                <a:latin typeface="Cambria Math"/>
                              </a:rPr>
                              <m:t>1</m:t>
                            </m:r>
                          </m:e>
                        </m:acc>
                        <m:r>
                          <a:rPr lang="cs-CZ" sz="2800" b="0" i="1" smtClean="0">
                            <a:latin typeface="Cambria Math"/>
                          </a:rPr>
                          <m:t>, </m:t>
                        </m:r>
                        <m:acc>
                          <m:accPr>
                            <m:chr m:val="̅"/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b="0" i="1" smtClean="0">
                                <a:latin typeface="Cambria Math"/>
                              </a:rPr>
                              <m:t>2</m:t>
                            </m:r>
                          </m:e>
                        </m:acc>
                        <m:r>
                          <a:rPr lang="cs-CZ" sz="2800" b="0" i="1" smtClean="0">
                            <a:latin typeface="Cambria Math"/>
                          </a:rPr>
                          <m:t>, …, </m:t>
                        </m:r>
                        <m:acc>
                          <m:accPr>
                            <m:chr m:val="̅"/>
                            <m:ctrlPr>
                              <a:rPr lang="cs-CZ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800" b="0" i="1" smtClean="0">
                                <a:latin typeface="Cambria Math"/>
                              </a:rPr>
                              <m:t>16</m:t>
                            </m:r>
                          </m:e>
                        </m:acc>
                      </m:e>
                    </m:d>
                  </m:oMath>
                </a14:m>
                <a:r>
                  <a:rPr lang="cs-CZ" sz="2800" dirty="0" smtClean="0"/>
                  <a:t> …grupa invertibilních prvků, jejíž primitivní kořen je její generátor, tj.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2800" b="0" i="1" smtClean="0">
                            <a:latin typeface="Cambria Math"/>
                          </a:rPr>
                          <m:t>3</m:t>
                        </m:r>
                      </m:e>
                    </m:acc>
                  </m:oMath>
                </a14:m>
                <a:r>
                  <a:rPr lang="cs-CZ" sz="2800" dirty="0" smtClean="0"/>
                  <a:t>.</a:t>
                </a:r>
              </a:p>
              <a:p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903" y="1210962"/>
                <a:ext cx="10360101" cy="5148276"/>
              </a:xfrm>
              <a:blipFill rotWithShape="1">
                <a:blip r:embed="rId2"/>
                <a:stretch>
                  <a:fillRect l="-1825" r="-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0116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902043" y="1334530"/>
                <a:ext cx="10285961" cy="502470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=2(</m:t>
                    </m:r>
                    <m:r>
                      <a:rPr lang="cs-CZ" b="0" i="1" smtClean="0">
                        <a:latin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b="0" i="1" smtClean="0">
                        <a:latin typeface="Cambria Math"/>
                      </a:rPr>
                      <m:t>)</m:t>
                    </m:r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=2(</m:t>
                    </m:r>
                    <m:r>
                      <a:rPr lang="cs-CZ" i="1">
                        <a:latin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</a:rPr>
                      <m:t>2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+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8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</a:rPr>
                      <m:t>)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=2(</m:t>
                    </m:r>
                    <m:r>
                      <a:rPr lang="cs-CZ" i="1">
                        <a:latin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</a:rPr>
                      <m:t>3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+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5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</a:rPr>
                      <m:t>)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=2(</m:t>
                    </m:r>
                    <m:r>
                      <a:rPr lang="cs-CZ" i="1">
                        <a:latin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</a:rPr>
                      <m:t>6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+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7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</a:rPr>
                      <m:t>)</m:t>
                    </m:r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; 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b="0" i="0" smtClean="0">
                        <a:latin typeface="Cambria Math"/>
                      </a:rPr>
                      <m:t>; </m:t>
                    </m:r>
                  </m:oMath>
                </a14:m>
                <a:endParaRPr lang="cs-CZ" b="0" i="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;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=−1</m:t>
                    </m:r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𝑦</m:t>
                    </m:r>
                    <m:r>
                      <a:rPr lang="cs-CZ" b="0" i="0" smtClean="0">
                        <a:latin typeface="Cambria Math"/>
                      </a:rPr>
                      <m:t>−1=0</m:t>
                    </m:r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−1+</m:t>
                        </m:r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/>
                              </a:rPr>
                              <m:t>17</m:t>
                            </m:r>
                          </m:e>
                        </m:rad>
                        <m:r>
                          <a:rPr lang="cs-CZ" i="1" smtClean="0">
                            <a:latin typeface="Cambria Math"/>
                            <a:ea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17−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17</m:t>
                                    </m:r>
                                  </m:e>
                                </m:rad>
                              </m:e>
                            </m:d>
                          </m:e>
                        </m:rad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2043" y="1334530"/>
                <a:ext cx="10285961" cy="502470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6571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988540" y="1334530"/>
                <a:ext cx="10199463" cy="50247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2400" dirty="0" smtClean="0"/>
                  <a:t>Podobně pro: </a:t>
                </a:r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3,4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−1</m:t>
                        </m:r>
                        <m:r>
                          <a:rPr lang="cs-CZ" b="0" i="1" smtClean="0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/>
                              </a:rPr>
                              <m:t>17</m:t>
                            </m:r>
                          </m:e>
                        </m:rad>
                        <m:r>
                          <a:rPr lang="cs-CZ" i="1">
                            <a:latin typeface="Cambria Math"/>
                            <a:ea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17−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17</m:t>
                                    </m:r>
                                  </m:e>
                                </m:rad>
                              </m:e>
                            </m:d>
                          </m:e>
                        </m:rad>
                      </m:num>
                      <m:den>
                        <m:r>
                          <a:rPr lang="cs-CZ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sz="2400" dirty="0" smtClean="0"/>
                  <a:t>Zřejmě:</a:t>
                </a:r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=2</m:t>
                    </m:r>
                    <m:r>
                      <a:rPr lang="cs-CZ" i="1">
                        <a:latin typeface="Cambria Math"/>
                      </a:rPr>
                      <m:t>𝑐𝑜𝑠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+2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=2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𝑐𝑜𝑠</m:t>
                        </m:r>
                        <m:r>
                          <a:rPr lang="cs-CZ" i="1">
                            <a:latin typeface="Cambria Math"/>
                          </a:rPr>
                          <m:t>3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𝑐𝑜𝑠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5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=4</m:t>
                    </m:r>
                    <m:r>
                      <a:rPr lang="cs-CZ" b="0" i="1" smtClean="0">
                        <a:latin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=2</m:t>
                    </m:r>
                    <m:r>
                      <a:rPr lang="cs-CZ" b="0" i="1" smtClean="0">
                        <a:latin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;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b="0" i="1" smtClean="0">
                        <a:latin typeface="Cambria Math"/>
                        <a:ea typeface="Cambria Math"/>
                      </a:rPr>
                      <m:t>=2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cs-CZ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𝑤</m:t>
                    </m:r>
                    <m:r>
                      <a:rPr lang="cs-CZ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=0</m:t>
                    </m:r>
                  </m:oMath>
                </a14:m>
                <a:endParaRPr lang="cs-CZ" dirty="0"/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8540" y="1334530"/>
                <a:ext cx="10199463" cy="5024707"/>
              </a:xfrm>
              <a:blipFill rotWithShape="1">
                <a:blip r:embed="rId2"/>
                <a:stretch>
                  <a:fillRect l="-1793" t="-18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272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939114" y="1309816"/>
                <a:ext cx="10248890" cy="504942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cs-CZ" dirty="0" smtClean="0"/>
                  <a:t>	</a:t>
                </a:r>
              </a:p>
              <a:p>
                <a:pPr marL="0" indent="0">
                  <a:buNone/>
                </a:pPr>
                <a:r>
                  <a:rPr lang="cs-CZ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b="0" i="1" smtClean="0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/>
                              <m:sup>
                                <m:eqArr>
                                  <m:eqArr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cs-CZ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s-CZ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eqArr>
                              </m:sup>
                            </m:sSubSup>
                            <m:r>
                              <a:rPr lang="cs-CZ" b="0" i="1" smtClean="0">
                                <a:latin typeface="Cambria Math"/>
                              </a:rPr>
                              <m:t>−4</m:t>
                            </m:r>
                            <m:sSub>
                              <m:sSub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cs-CZ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cs-CZ" b="0" i="1" smtClean="0">
                        <a:latin typeface="Cambria Math"/>
                      </a:rPr>
                      <m:t>=2</m:t>
                    </m:r>
                    <m:r>
                      <a:rPr lang="cs-CZ" b="0" i="1" smtClean="0">
                        <a:latin typeface="Cambria Math"/>
                      </a:rPr>
                      <m:t>𝑐𝑜𝑠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17</m:t>
                        </m:r>
                      </m:den>
                    </m:f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sz="3100" dirty="0" smtClean="0"/>
                  <a:t>	2</a:t>
                </a:r>
                <a14:m>
                  <m:oMath xmlns:m="http://schemas.openxmlformats.org/officeDocument/2006/math">
                    <m:r>
                      <a:rPr lang="cs-CZ" sz="3100" i="1">
                        <a:latin typeface="Cambria Math"/>
                      </a:rPr>
                      <m:t>𝑐𝑜𝑠</m:t>
                    </m:r>
                    <m:f>
                      <m:fPr>
                        <m:ctrlPr>
                          <a:rPr lang="cs-CZ" sz="3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100" i="1">
                            <a:latin typeface="Cambria Math"/>
                          </a:rPr>
                          <m:t>2</m:t>
                        </m:r>
                        <m:r>
                          <a:rPr lang="cs-CZ" sz="3100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cs-CZ" sz="3100" i="1">
                            <a:latin typeface="Cambria Math"/>
                          </a:rPr>
                          <m:t>17</m:t>
                        </m:r>
                      </m:den>
                    </m:f>
                  </m:oMath>
                </a14:m>
                <a:r>
                  <a:rPr lang="cs-CZ" sz="3100" dirty="0"/>
                  <a:t> </a:t>
                </a:r>
                <a:r>
                  <a:rPr lang="cs-CZ" sz="3100" dirty="0" smtClean="0"/>
                  <a:t>=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/>
                              </a:rPr>
                              <m:t>8</m:t>
                            </m:r>
                          </m:den>
                        </m:f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8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/>
                              </a:rPr>
                              <m:t>17</m:t>
                            </m:r>
                          </m:e>
                        </m:rad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8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17−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17</m:t>
                                    </m:r>
                                  </m:e>
                                </m:rad>
                              </m:e>
                            </m:d>
                          </m:e>
                        </m:rad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/>
                              </a:rPr>
                              <m:t>17+3</m:t>
                            </m:r>
                            <m:rad>
                              <m:radPr>
                                <m:degHide m:val="on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17</m:t>
                                </m:r>
                              </m:e>
                            </m:rad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17−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17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</m:rad>
                            <m:r>
                              <a:rPr lang="cs-CZ" i="1">
                                <a:latin typeface="Cambria Math"/>
                              </a:rPr>
                              <m:t>−2</m:t>
                            </m:r>
                            <m:rad>
                              <m:radPr>
                                <m:degHide m:val="on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17+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17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</m:rad>
                          </m:e>
                        </m:rad>
                      </m:e>
                    </m: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9114" y="1309816"/>
                <a:ext cx="10248890" cy="5049421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98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578" y="1112838"/>
            <a:ext cx="5660218" cy="5246687"/>
          </a:xfrm>
        </p:spPr>
      </p:pic>
    </p:spTree>
    <p:extLst>
      <p:ext uri="{BB962C8B-B14F-4D97-AF65-F5344CB8AC3E}">
        <p14:creationId xmlns:p14="http://schemas.microsoft.com/office/powerpoint/2010/main" val="2855239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93124" y="1556951"/>
            <a:ext cx="3274541" cy="1581665"/>
          </a:xfrm>
        </p:spPr>
        <p:txBody>
          <a:bodyPr>
            <a:normAutofit/>
          </a:bodyPr>
          <a:lstStyle/>
          <a:p>
            <a:r>
              <a:rPr lang="cs-CZ" sz="2400" b="0" dirty="0" smtClean="0"/>
              <a:t>Eukleidovská konstrukce (H. W. </a:t>
            </a:r>
            <a:r>
              <a:rPr lang="cs-CZ" sz="2400" b="0" dirty="0" err="1" smtClean="0"/>
              <a:t>Richmond</a:t>
            </a:r>
            <a:r>
              <a:rPr lang="cs-CZ" sz="2400" b="0" dirty="0" smtClean="0"/>
              <a:t>, 1909)</a:t>
            </a:r>
            <a:endParaRPr lang="cs-CZ" sz="2400" b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97" y="951471"/>
            <a:ext cx="8100713" cy="506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79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89" y="1113137"/>
            <a:ext cx="3418052" cy="4323836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972870" y="1297459"/>
            <a:ext cx="6181692" cy="5063741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Alois </a:t>
            </a:r>
            <a:r>
              <a:rPr lang="cs-CZ" b="1" dirty="0" smtClean="0"/>
              <a:t>Strnad</a:t>
            </a:r>
          </a:p>
          <a:p>
            <a:r>
              <a:rPr lang="cs-CZ" dirty="0" smtClean="0"/>
              <a:t>(*1.10.1852 v Praze - † 26.5.1911 v Kutné Hoře)</a:t>
            </a:r>
            <a:endParaRPr lang="cs-CZ" dirty="0"/>
          </a:p>
          <a:p>
            <a:r>
              <a:rPr lang="cs-CZ" dirty="0" smtClean="0"/>
              <a:t> - byl </a:t>
            </a:r>
            <a:r>
              <a:rPr lang="cs-CZ" dirty="0"/>
              <a:t>český matematik a geometr, dlouholetý redaktor Časopisu pro pěstování matematiky </a:t>
            </a:r>
            <a:r>
              <a:rPr lang="cs-CZ" dirty="0" smtClean="0"/>
              <a:t>a fysiky. </a:t>
            </a:r>
            <a:r>
              <a:rPr lang="pl-PL" dirty="0"/>
              <a:t>Po studiu české reálky a polytechniky </a:t>
            </a:r>
            <a:r>
              <a:rPr lang="cs-CZ" dirty="0" smtClean="0"/>
              <a:t>v Praze </a:t>
            </a:r>
            <a:r>
              <a:rPr lang="cs-CZ" dirty="0"/>
              <a:t>(</a:t>
            </a:r>
            <a:r>
              <a:rPr lang="cs-CZ" dirty="0" smtClean="0"/>
              <a:t>pozdější ČVUT) </a:t>
            </a:r>
            <a:r>
              <a:rPr lang="cs-CZ" dirty="0"/>
              <a:t>byl od </a:t>
            </a:r>
            <a:r>
              <a:rPr lang="cs-CZ" dirty="0" smtClean="0"/>
              <a:t>roku 1873 </a:t>
            </a:r>
            <a:r>
              <a:rPr lang="cs-CZ" dirty="0"/>
              <a:t>asistentem na </a:t>
            </a:r>
            <a:r>
              <a:rPr lang="cs-CZ" dirty="0" smtClean="0"/>
              <a:t>katedře deskriptivní geometrie, v letech 1876-1891byl profesorem </a:t>
            </a:r>
            <a:r>
              <a:rPr lang="cs-CZ" dirty="0"/>
              <a:t>na reálce </a:t>
            </a:r>
            <a:r>
              <a:rPr lang="cs-CZ" dirty="0" smtClean="0"/>
              <a:t>v Hradci Králové, </a:t>
            </a:r>
            <a:r>
              <a:rPr lang="cs-CZ" dirty="0"/>
              <a:t>pak na reálce v Ječné ulici </a:t>
            </a:r>
            <a:r>
              <a:rPr lang="cs-CZ" dirty="0" smtClean="0"/>
              <a:t>v Praze </a:t>
            </a:r>
            <a:r>
              <a:rPr lang="cs-CZ" dirty="0"/>
              <a:t>a od </a:t>
            </a:r>
            <a:r>
              <a:rPr lang="cs-CZ" dirty="0" smtClean="0"/>
              <a:t>roku 1896 ředitelem </a:t>
            </a:r>
            <a:r>
              <a:rPr lang="cs-CZ" dirty="0"/>
              <a:t>reálky </a:t>
            </a:r>
            <a:r>
              <a:rPr lang="cs-CZ" dirty="0" smtClean="0"/>
              <a:t>v Kutné Hoře. </a:t>
            </a:r>
            <a:r>
              <a:rPr lang="cs-CZ" dirty="0"/>
              <a:t>Roku </a:t>
            </a:r>
            <a:r>
              <a:rPr lang="cs-CZ" dirty="0" smtClean="0"/>
              <a:t>1893 </a:t>
            </a:r>
            <a:r>
              <a:rPr lang="cs-CZ" dirty="0"/>
              <a:t>se stal dopisujícím </a:t>
            </a:r>
            <a:r>
              <a:rPr lang="cs-CZ" dirty="0" smtClean="0"/>
              <a:t>členem České akademie. </a:t>
            </a:r>
            <a:endParaRPr lang="cs-CZ" dirty="0"/>
          </a:p>
          <a:p>
            <a:r>
              <a:rPr lang="cs-CZ" dirty="0"/>
              <a:t>Napsal řadu gymnazijních učebnic, desítky článků pro Časopis pro pěstování matematiky a fysiky </a:t>
            </a:r>
            <a:r>
              <a:rPr lang="cs-CZ" dirty="0" smtClean="0"/>
              <a:t>a asi </a:t>
            </a:r>
            <a:r>
              <a:rPr lang="cs-CZ" dirty="0"/>
              <a:t>50 hesel do Ottova slovníku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4613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03189" y="1322174"/>
                <a:ext cx="10384815" cy="50370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2400" dirty="0" smtClean="0"/>
                  <a:t>Součet řady:</a:t>
                </a:r>
              </a:p>
              <a:p>
                <a:pPr marL="0" indent="0">
                  <a:buNone/>
                </a:pPr>
                <a:r>
                  <a:rPr lang="cs-CZ" b="0" dirty="0" smtClean="0"/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𝑆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+⋯+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𝑐𝑜𝑠𝑘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cs-CZ" dirty="0" smtClean="0"/>
                  <a:t>    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/>
                      </a:rPr>
                      <m:t>/</m:t>
                    </m:r>
                    <m:r>
                      <a:rPr lang="cs-CZ" b="0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b="0" i="1" dirty="0" smtClean="0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b="0" i="1" dirty="0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cs-CZ" dirty="0" smtClean="0"/>
              </a:p>
              <a:p>
                <a:endParaRPr lang="cs-CZ" dirty="0"/>
              </a:p>
              <a:p>
                <a:pPr marL="0" indent="0">
                  <a:buNone/>
                </a:pPr>
                <a:r>
                  <a:rPr lang="cs-CZ" b="0" dirty="0" smtClean="0"/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𝑆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𝑐𝑜𝑠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𝑠𝑖𝑛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𝑠𝑖𝑛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cs-CZ" dirty="0" smtClean="0"/>
                  <a:t>;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/>
                      </a:rPr>
                      <m:t> </m:t>
                    </m:r>
                    <m:r>
                      <a:rPr lang="cs-CZ" b="0" i="1" dirty="0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b="0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cs-CZ" b="0" i="1" dirty="0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cs-CZ" b="0" i="1" dirty="0" smtClean="0">
                            <a:latin typeface="Cambria Math"/>
                            <a:ea typeface="Cambria Math"/>
                          </a:rPr>
                          <m:t>17</m:t>
                        </m:r>
                      </m:den>
                    </m:f>
                  </m:oMath>
                </a14:m>
                <a:r>
                  <a:rPr lang="cs-CZ" dirty="0" smtClean="0"/>
                  <a:t>;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/>
                      </a:rPr>
                      <m:t>𝑘</m:t>
                    </m:r>
                    <m:r>
                      <a:rPr lang="cs-CZ" b="0" i="1" dirty="0" smtClean="0">
                        <a:latin typeface="Cambria Math"/>
                      </a:rPr>
                      <m:t>=16</m:t>
                    </m:r>
                  </m:oMath>
                </a14:m>
                <a:endParaRPr lang="cs-CZ" b="0" dirty="0" smtClean="0"/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𝑆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𝑐𝑜𝑠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7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cs-CZ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𝑠𝑖𝑛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8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𝜑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𝑠𝑖𝑛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r>
                  <a:rPr lang="cs-CZ" dirty="0"/>
                  <a:t>; </a:t>
                </a:r>
                <a:endParaRPr lang="cs-CZ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𝑐𝑜𝑠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+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2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+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3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+⋯+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16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cs-CZ" b="0" i="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3189" y="1322174"/>
                <a:ext cx="10384815" cy="5037064"/>
              </a:xfrm>
              <a:blipFill rotWithShape="1">
                <a:blip r:embed="rId2"/>
                <a:stretch>
                  <a:fillRect l="-1820" t="-18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5288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78" y="-123568"/>
            <a:ext cx="7594204" cy="656959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200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939114" y="1421028"/>
                <a:ext cx="10248890" cy="493821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b="0" dirty="0" smtClean="0"/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</a:rPr>
                      <m:t>2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15;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13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cs-CZ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/>
                  <a:t>Pro liché násobky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cs-CZ" dirty="0" smtClean="0">
                    <a:ea typeface="Cambria Math"/>
                  </a:rPr>
                  <a:t>:</a:t>
                </a:r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𝑐𝑜𝑠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+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+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5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+⋯+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15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cs-CZ" dirty="0"/>
                      <m:t> </m:t>
                    </m:r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sz="2400" dirty="0" smtClean="0"/>
                  <a:t>Tento součet rozložíme dle Gausse a </a:t>
                </a:r>
                <a:r>
                  <a:rPr lang="cs-CZ" sz="2400" dirty="0" err="1" smtClean="0"/>
                  <a:t>Legendre</a:t>
                </a:r>
                <a:r>
                  <a:rPr lang="cs-CZ" sz="2400" dirty="0" smtClean="0"/>
                  <a:t>:</a:t>
                </a:r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𝑐𝑜𝑠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+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9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+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13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+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15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cs-CZ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</a:rPr>
                      <m:t>3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+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5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+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7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+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11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cs-CZ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b="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dirty="0" smtClean="0">
                    <a:ea typeface="Cambria Math"/>
                  </a:rPr>
                  <a:t>;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/>
                        <a:ea typeface="Cambria Math"/>
                      </a:rPr>
                      <m:t>𝑚𝑛</m:t>
                    </m:r>
                    <m:r>
                      <a:rPr lang="cs-CZ" b="0" i="1" dirty="0" smtClean="0">
                        <a:latin typeface="Cambria Math"/>
                        <a:ea typeface="Cambria Math"/>
                      </a:rPr>
                      <m:t>=−1</m:t>
                    </m:r>
                  </m:oMath>
                </a14:m>
                <a:endParaRPr lang="cs-CZ" dirty="0">
                  <a:ea typeface="Cambria Math"/>
                </a:endParaRPr>
              </a:p>
              <a:p>
                <a:endParaRPr lang="cs-CZ" dirty="0"/>
              </a:p>
              <a:p>
                <a:endParaRPr lang="cs-CZ" dirty="0" smtClean="0">
                  <a:ea typeface="Cambria Math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9114" y="1421028"/>
                <a:ext cx="10248890" cy="4938210"/>
              </a:xfrm>
              <a:blipFill rotWithShape="1">
                <a:blip r:embed="rId2"/>
                <a:stretch>
                  <a:fillRect l="-17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4076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939114" y="1322174"/>
                <a:ext cx="10248890" cy="50370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cs-CZ" b="0" i="1" smtClean="0">
                        <a:latin typeface="Cambria Math"/>
                      </a:rPr>
                      <m:t>𝑚</m:t>
                    </m:r>
                    <m:r>
                      <a:rPr lang="cs-CZ" b="0" i="1" smtClean="0">
                        <a:latin typeface="Cambria Math"/>
                      </a:rPr>
                      <m:t>−1=0</m:t>
                    </m:r>
                  </m:oMath>
                </a14:m>
                <a:endParaRPr lang="cs-CZ" b="0" dirty="0" smtClean="0"/>
              </a:p>
              <a:p>
                <a:pPr marL="0" indent="0">
                  <a:buNone/>
                </a:pPr>
                <a:r>
                  <a:rPr lang="cs-CZ" b="0" dirty="0" smtClean="0"/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𝑚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17</m:t>
                            </m:r>
                          </m:e>
                        </m:rad>
                        <m:r>
                          <a:rPr lang="cs-CZ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dirty="0" smtClean="0"/>
                  <a:t>;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/>
                      </a:rPr>
                      <m:t>𝑛</m:t>
                    </m:r>
                    <m:r>
                      <a:rPr lang="cs-CZ" b="0" i="1" dirty="0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b="0" i="1" dirty="0" smtClean="0">
                                <a:latin typeface="Cambria Math"/>
                              </a:rPr>
                              <m:t>17</m:t>
                            </m:r>
                          </m:e>
                        </m:rad>
                        <m:r>
                          <a:rPr lang="cs-CZ" b="0" i="1" dirty="0" smtClean="0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cs-CZ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/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𝑚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𝑐𝑜𝑡𝑔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cs-CZ" dirty="0" smtClean="0"/>
                  <a:t>;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𝑛</m:t>
                    </m:r>
                    <m:r>
                      <a:rPr lang="cs-CZ" b="0" i="1" smtClean="0">
                        <a:latin typeface="Cambria Math"/>
                      </a:rPr>
                      <m:t>=−</m:t>
                    </m:r>
                    <m:r>
                      <a:rPr lang="cs-CZ" b="0" i="1" smtClean="0">
                        <a:latin typeface="Cambria Math"/>
                      </a:rPr>
                      <m:t>𝑡𝑔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sz="2400" dirty="0" smtClean="0"/>
                  <a:t>Dále rozložíme 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/>
                      </a:rPr>
                      <m:t>𝑚</m:t>
                    </m:r>
                    <m:r>
                      <a:rPr lang="cs-CZ" sz="2400" b="0" i="1" smtClean="0">
                        <a:latin typeface="Cambria Math"/>
                      </a:rPr>
                      <m:t>,</m:t>
                    </m:r>
                    <m:r>
                      <a:rPr lang="cs-CZ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cs-CZ" sz="2400" dirty="0" smtClean="0"/>
                  <a:t> na dvojčlenné skupiny:</a:t>
                </a:r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𝑐𝑜𝑠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𝑝</m:t>
                      </m:r>
                    </m:oMath>
                  </m:oMathPara>
                </a14:m>
                <a:endParaRPr lang="cs-CZ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𝑐𝑜𝑠</m:t>
                      </m:r>
                      <m:r>
                        <a:rPr lang="cs-CZ" b="0" i="1" smtClean="0">
                          <a:latin typeface="Cambria Math"/>
                        </a:rPr>
                        <m:t>9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15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𝑞</m:t>
                      </m:r>
                    </m:oMath>
                  </m:oMathPara>
                </a14:m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𝑐𝑜𝑠</m:t>
                      </m:r>
                      <m:r>
                        <a:rPr lang="cs-CZ" b="0" i="1" smtClean="0">
                          <a:latin typeface="Cambria Math"/>
                        </a:rPr>
                        <m:t>3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𝑐𝑜𝑠</m:t>
                      </m:r>
                      <m:r>
                        <a:rPr lang="cs-CZ" b="0" i="1" smtClean="0">
                          <a:latin typeface="Cambria Math"/>
                        </a:rPr>
                        <m:t>7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11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𝑠</m:t>
                      </m:r>
                    </m:oMath>
                  </m:oMathPara>
                </a14:m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9114" y="1322174"/>
                <a:ext cx="10248890" cy="5037064"/>
              </a:xfrm>
              <a:blipFill rotWithShape="1">
                <a:blip r:embed="rId2"/>
                <a:stretch>
                  <a:fillRect l="-17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5779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988540" y="1408670"/>
                <a:ext cx="10199463" cy="495056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b="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+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cs-CZ" dirty="0">
                    <a:ea typeface="Cambria Math"/>
                  </a:rPr>
                  <a:t>;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/>
                        <a:ea typeface="Cambria Math"/>
                      </a:rPr>
                      <m:t>𝑝𝑞</m:t>
                    </m:r>
                    <m:r>
                      <a:rPr lang="cs-CZ" i="1" dirty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cs-CZ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cs-CZ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cs-CZ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𝑚𝑝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cs-CZ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cs-CZ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b="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cs-CZ" b="0" i="1" smtClean="0">
                        <a:latin typeface="Cambria Math"/>
                        <a:ea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cs-CZ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cs-CZ" b="0" i="1" smtClean="0">
                        <a:latin typeface="Cambria Math"/>
                        <a:ea typeface="Cambria Math"/>
                      </a:rPr>
                      <m:t>𝑐𝑜𝑡𝑔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cs-CZ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b="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cs-CZ" b="0" i="1" smtClean="0">
                        <a:latin typeface="Cambria Math"/>
                        <a:ea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𝑡𝑔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cs-CZ" dirty="0" smtClean="0">
                  <a:ea typeface="Cambria Math"/>
                </a:endParaRPr>
              </a:p>
              <a:p>
                <a:endParaRPr lang="cs-CZ" dirty="0">
                  <a:ea typeface="Cambria Math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8540" y="1408670"/>
                <a:ext cx="10199463" cy="4950567"/>
              </a:xfrm>
              <a:blipFill rotWithShape="1">
                <a:blip r:embed="rId2"/>
                <a:stretch>
                  <a:fillRect t="-3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7583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976184" y="1334530"/>
                <a:ext cx="10211820" cy="50247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b="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+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cs-CZ" dirty="0" smtClean="0">
                    <a:ea typeface="Cambria Math"/>
                  </a:rPr>
                  <a:t>n</a:t>
                </a:r>
                <a:r>
                  <a:rPr lang="cs-CZ" dirty="0">
                    <a:ea typeface="Cambria Math"/>
                  </a:rPr>
                  <a:t>;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/>
                        <a:ea typeface="Cambria Math"/>
                      </a:rPr>
                      <m:t>𝑟𝑠</m:t>
                    </m:r>
                    <m:r>
                      <a:rPr lang="cs-CZ" i="1" dirty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cs-CZ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cs-CZ" i="1" dirty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cs-CZ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𝑛𝑟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b="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𝑡𝑔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90°−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b="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num>
                          <m:den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cs-CZ" i="1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cs-CZ" b="0" i="1" smtClean="0">
                        <a:latin typeface="Cambria Math"/>
                        <a:ea typeface="Cambria Math"/>
                      </a:rPr>
                      <m:t>𝑐𝑜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𝑡𝑔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90°−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cs-CZ" dirty="0">
                  <a:ea typeface="Cambria Math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6184" y="1334530"/>
                <a:ext cx="10211820" cy="5024707"/>
              </a:xfrm>
              <a:blipFill rotWithShape="1">
                <a:blip r:embed="rId2"/>
                <a:stretch>
                  <a:fillRect t="-4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289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89686" y="1297461"/>
                <a:ext cx="10273604" cy="50370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</a:rPr>
                      <m:t>𝑐𝑜𝑠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+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13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𝑐𝑜𝑠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+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endParaRPr lang="cs-CZ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𝑐𝑜𝑠</m:t>
                    </m:r>
                    <m:r>
                      <a:rPr lang="cs-CZ" i="1">
                        <a:latin typeface="Cambria Math"/>
                      </a:rPr>
                      <m:t>3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+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5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𝑟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=2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cs-CZ" dirty="0" smtClean="0">
                    <a:ea typeface="Cambria Math"/>
                  </a:rPr>
                  <a:t>;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cs-CZ" b="0" i="1" smtClean="0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cs-CZ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ea typeface="Cambria Math"/>
                  </a:rPr>
                  <a:t>Proto:</a:t>
                </a:r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𝑐𝑜𝑠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+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𝑐𝑜𝑡𝑔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cs-CZ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𝑡𝑔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90°−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cs-CZ" dirty="0" smtClean="0">
                  <a:ea typeface="Cambria Math"/>
                </a:endParaRPr>
              </a:p>
              <a:p>
                <a:endParaRPr lang="cs-CZ" dirty="0">
                  <a:ea typeface="Cambria Math"/>
                </a:endParaRPr>
              </a:p>
              <a:p>
                <a:endParaRPr lang="cs-CZ" dirty="0">
                  <a:ea typeface="Cambria Math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9686" y="1297461"/>
                <a:ext cx="10273604" cy="5037064"/>
              </a:xfrm>
              <a:blipFill rotWithShape="1">
                <a:blip r:embed="rId2"/>
                <a:stretch>
                  <a:fillRect l="-18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027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64973" y="1396314"/>
                <a:ext cx="10323031" cy="496292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2400" dirty="0" smtClean="0"/>
                  <a:t>Položíme-li opět:</a:t>
                </a:r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=2</m:t>
                    </m:r>
                    <m:r>
                      <a:rPr lang="cs-CZ" i="1">
                        <a:latin typeface="Cambria Math"/>
                      </a:rPr>
                      <m:t>𝑐𝑜𝑠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;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=2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4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endParaRPr lang="cs-CZ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𝑤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𝑐𝑜𝑡𝑔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cs-CZ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𝑡𝑔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90°−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cs-CZ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cs-CZ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ea typeface="Cambria Math"/>
                  </a:rPr>
                  <a:t>Tato rovnice vede k sestrojení sedmnáctiúhelníku a je </a:t>
                </a:r>
              </a:p>
              <a:p>
                <a:pPr marL="0" indent="0">
                  <a:buNone/>
                </a:pPr>
                <a:r>
                  <a:rPr lang="cs-CZ" sz="2400" dirty="0" smtClean="0">
                    <a:ea typeface="Cambria Math"/>
                  </a:rPr>
                  <a:t>totožná s rovnicí:</a:t>
                </a:r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𝑤</m:t>
                    </m:r>
                    <m:r>
                      <a:rPr lang="cs-CZ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=0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>
                  <a:ea typeface="Cambria Math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4973" y="1396314"/>
                <a:ext cx="10323031" cy="4962923"/>
              </a:xfrm>
              <a:blipFill rotWithShape="1">
                <a:blip r:embed="rId2"/>
                <a:stretch>
                  <a:fillRect l="-1831" t="-17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121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27903" y="2261286"/>
                <a:ext cx="10360101" cy="40979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 smtClean="0"/>
                  <a:t>   Euklides: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𝑛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𝑗</m:t>
                        </m:r>
                      </m:sup>
                    </m:sSup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cs-CZ" dirty="0" smtClean="0"/>
                  <a:t>, kde 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/>
                      </a:rPr>
                      <m:t>𝑛</m:t>
                    </m:r>
                    <m:r>
                      <a:rPr lang="cs-CZ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3, 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≥0,  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 …</m:t>
                    </m:r>
                  </m:oMath>
                </a14:m>
                <a:r>
                  <a:rPr lang="cs-CZ" dirty="0" smtClean="0"/>
                  <a:t> celá čísla, </a:t>
                </a:r>
                <a:endParaRPr lang="cs-CZ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      </m:t>
                    </m:r>
                    <m:r>
                      <a:rPr lang="cs-CZ" b="0" i="1" smtClean="0">
                        <a:latin typeface="Cambria Math"/>
                      </a:rPr>
                      <m:t>𝑗</m:t>
                    </m:r>
                    <m:r>
                      <a:rPr lang="cs-CZ" b="0" i="1" smtClean="0">
                        <a:latin typeface="Cambria Math"/>
                      </a:rPr>
                      <m:t>,</m:t>
                    </m:r>
                    <m:r>
                      <a:rPr lang="cs-CZ" b="0" i="1" smtClean="0">
                        <a:latin typeface="Cambria Math"/>
                      </a:rPr>
                      <m:t>𝑘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cs-CZ" dirty="0" smtClean="0"/>
                  <a:t> nebo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1</m:t>
                    </m:r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     </a:t>
                </a:r>
              </a:p>
              <a:p>
                <a:pPr marL="0" indent="0">
                  <a:buNone/>
                </a:pPr>
                <a:r>
                  <a:rPr lang="cs-CZ" dirty="0" smtClean="0"/>
                  <a:t>     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/>
                      </a:rPr>
                      <m:t>3, 4, </m:t>
                    </m:r>
                    <m:r>
                      <a:rPr lang="cs-CZ" b="0" i="1" dirty="0" smtClean="0">
                        <a:latin typeface="Cambria Math"/>
                      </a:rPr>
                      <m:t>5,</m:t>
                    </m:r>
                    <m:r>
                      <a:rPr lang="cs-CZ" i="1" dirty="0" smtClean="0">
                        <a:latin typeface="Cambria Math"/>
                      </a:rPr>
                      <m:t>6, 8, </m:t>
                    </m:r>
                    <m:r>
                      <a:rPr lang="cs-CZ" b="0" i="1" dirty="0" smtClean="0">
                        <a:latin typeface="Cambria Math"/>
                      </a:rPr>
                      <m:t>10,</m:t>
                    </m:r>
                    <m:r>
                      <a:rPr lang="cs-CZ" i="1" dirty="0" smtClean="0">
                        <a:latin typeface="Cambria Math"/>
                      </a:rPr>
                      <m:t>12</m:t>
                    </m:r>
                  </m:oMath>
                </a14:m>
                <a:r>
                  <a:rPr lang="cs-CZ" dirty="0" smtClean="0"/>
                  <a:t> – úhelníky</a:t>
                </a:r>
              </a:p>
              <a:p>
                <a:pPr marL="0" indent="0">
                  <a:buNone/>
                </a:pPr>
                <a:r>
                  <a:rPr lang="cs-CZ" dirty="0" smtClean="0"/>
                  <a:t>″ale nevěděl″  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/>
                      </a:rPr>
                      <m:t>7</m:t>
                    </m:r>
                    <m:r>
                      <a:rPr lang="cs-CZ" i="1" dirty="0">
                        <a:latin typeface="Cambria Math"/>
                      </a:rPr>
                      <m:t>, </m:t>
                    </m:r>
                    <m:r>
                      <a:rPr lang="cs-CZ" b="0" i="1" dirty="0" smtClean="0">
                        <a:latin typeface="Cambria Math"/>
                      </a:rPr>
                      <m:t>9</m:t>
                    </m:r>
                  </m:oMath>
                </a14:m>
                <a:r>
                  <a:rPr lang="cs-CZ" dirty="0"/>
                  <a:t> – úhelníky</a:t>
                </a:r>
              </a:p>
              <a:p>
                <a:pPr marL="0" indent="0">
                  <a:buNone/>
                </a:pPr>
                <a:endParaRPr lang="cs-CZ" dirty="0" smtClean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903" y="2261286"/>
                <a:ext cx="10360101" cy="4097951"/>
              </a:xfrm>
              <a:blipFill rotWithShape="1">
                <a:blip r:embed="rId2"/>
                <a:stretch>
                  <a:fillRect l="-2001" t="-20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76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15546" y="1309816"/>
                <a:ext cx="10372458" cy="504942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cs-CZ" dirty="0" smtClean="0"/>
                  <a:t>	</a:t>
                </a:r>
                <a:r>
                  <a:rPr lang="cs-CZ" sz="2400" dirty="0" smtClean="0"/>
                  <a:t>Uvedeme výhodnější konstrukci dle prof. Strnada:</a:t>
                </a:r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r>
                  <a:rPr lang="cs-CZ" sz="2400" dirty="0" smtClean="0"/>
                  <a:t>Nechť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cs-CZ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cs-CZ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sz="2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cs-CZ" sz="2400" dirty="0" smtClean="0"/>
                  <a:t> je rovnice kružnice,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/>
                      </a:rPr>
                      <m:t>𝑦</m:t>
                    </m:r>
                    <m:r>
                      <a:rPr lang="cs-CZ" sz="2400" b="0" i="1" smtClean="0">
                        <a:latin typeface="Cambria Math"/>
                      </a:rPr>
                      <m:t>=−</m:t>
                    </m:r>
                    <m:r>
                      <a:rPr lang="cs-CZ" sz="2400" b="0" i="1" smtClean="0">
                        <a:latin typeface="Cambria Math"/>
                      </a:rPr>
                      <m:t>𝑤</m:t>
                    </m:r>
                    <m:r>
                      <a:rPr lang="cs-CZ" sz="2400" b="0" i="1" smtClean="0">
                        <a:latin typeface="Cambria Math"/>
                      </a:rPr>
                      <m:t>(</m:t>
                    </m:r>
                    <m:r>
                      <a:rPr lang="cs-CZ" sz="2400" b="0" i="1" smtClean="0">
                        <a:latin typeface="Cambria Math"/>
                      </a:rPr>
                      <m:t>𝑥</m:t>
                    </m:r>
                    <m:r>
                      <a:rPr lang="cs-CZ" sz="2400" b="0" i="1" smtClean="0">
                        <a:latin typeface="Cambria Math"/>
                      </a:rPr>
                      <m:t>−1)</m:t>
                    </m:r>
                  </m:oMath>
                </a14:m>
                <a:r>
                  <a:rPr lang="cs-CZ" sz="2400" dirty="0" smtClean="0"/>
                  <a:t> jsou rovnice dvou paprsků (pro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cs-CZ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cs-CZ" sz="2400" dirty="0" smtClean="0"/>
                  <a:t> jdoucích bodem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/>
                          </a:rPr>
                          <m:t>1,0</m:t>
                        </m:r>
                      </m:e>
                    </m:d>
                  </m:oMath>
                </a14:m>
                <a:r>
                  <a:rPr lang="cs-CZ" sz="2400" dirty="0" smtClean="0"/>
                  <a:t> a protínají kružnici </a:t>
                </a:r>
                <a14:m>
                  <m:oMath xmlns:m="http://schemas.openxmlformats.org/officeDocument/2006/math">
                    <m:r>
                      <a:rPr lang="cs-CZ" sz="24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cs-CZ" sz="2400" dirty="0" smtClean="0"/>
                  <a:t> ve dvou bodech, jejichž spojnice je </a:t>
                </a:r>
                <a14:m>
                  <m:oMath xmlns:m="http://schemas.openxmlformats.org/officeDocument/2006/math">
                    <m:r>
                      <a:rPr lang="cs-CZ" sz="2400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cs-CZ" sz="2400" dirty="0" smtClean="0"/>
                  <a:t> o rovnici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cs-CZ" sz="2400" b="0" i="1" smtClean="0">
                        <a:latin typeface="Cambria Math"/>
                      </a:rPr>
                      <m:t>=1.</m:t>
                    </m:r>
                  </m:oMath>
                </a14:m>
                <a:endParaRPr lang="cs-CZ" sz="2400" dirty="0" smtClean="0"/>
              </a:p>
              <a:p>
                <a:pPr marL="0" indent="0">
                  <a:buNone/>
                </a:pPr>
                <a:r>
                  <a:rPr lang="cs-CZ" sz="2400" dirty="0" smtClean="0"/>
                  <a:t>Vyloučíme </a:t>
                </a:r>
                <a14:m>
                  <m:oMath xmlns:m="http://schemas.openxmlformats.org/officeDocument/2006/math">
                    <m:r>
                      <a:rPr lang="cs-CZ" sz="2400" i="1" dirty="0" smtClean="0">
                        <a:latin typeface="Cambria Math"/>
                      </a:rPr>
                      <m:t>𝑥</m:t>
                    </m:r>
                    <m:r>
                      <a:rPr lang="cs-CZ" sz="2400" i="1" dirty="0" smtClean="0">
                        <a:latin typeface="Cambria Math"/>
                      </a:rPr>
                      <m:t>, </m:t>
                    </m:r>
                    <m:r>
                      <a:rPr lang="cs-CZ" sz="2400" i="1" dirty="0" smtClean="0">
                        <a:latin typeface="Cambria Math"/>
                      </a:rPr>
                      <m:t>𝑦</m:t>
                    </m:r>
                    <m:r>
                      <a:rPr lang="cs-CZ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sz="2400" dirty="0" smtClean="0"/>
                  <a:t>a dosadíme do rovnice kružnice: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5546" y="1309816"/>
                <a:ext cx="10372458" cy="5049421"/>
              </a:xfrm>
              <a:blipFill rotWithShape="1">
                <a:blip r:embed="rId2"/>
                <a:stretch>
                  <a:fillRect l="-1646" t="-8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0691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988540" y="1285104"/>
                <a:ext cx="10199463" cy="5074134"/>
              </a:xfrm>
            </p:spPr>
            <p:txBody>
              <a:bodyPr/>
              <a:lstStyle/>
              <a:p>
                <a:endParaRPr lang="cs-CZ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  <m:sup>
                        <m:r>
                          <a:rPr lang="cs-CZ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−1)</m:t>
                        </m:r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𝑤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cs-CZ" dirty="0">
                  <a:ea typeface="Cambria Math"/>
                </a:endParaRPr>
              </a:p>
              <a:p>
                <a:endParaRPr lang="cs-CZ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𝑤</m:t>
                        </m:r>
                      </m:e>
                      <m:sup>
                        <m:r>
                          <a:rPr lang="cs-CZ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𝑤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𝑐𝑜𝑡𝑔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+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𝑡𝑔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90°−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cs-CZ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b="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𝑐𝑜𝑡𝑔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dirty="0" smtClean="0">
                    <a:ea typeface="Cambria Math"/>
                  </a:rPr>
                  <a:t>; </a:t>
                </a:r>
                <a14:m>
                  <m:oMath xmlns:m="http://schemas.openxmlformats.org/officeDocument/2006/math">
                    <m:r>
                      <a:rPr lang="cs-CZ" b="0" i="1" dirty="0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cs-CZ" b="0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cs-CZ" b="0" i="1" dirty="0" smtClean="0">
                            <a:latin typeface="Cambria Math"/>
                            <a:ea typeface="Cambria Math"/>
                          </a:rPr>
                          <m:t>1+</m:t>
                        </m:r>
                        <m:r>
                          <a:rPr lang="cs-CZ" b="0" i="1" dirty="0" smtClean="0">
                            <a:latin typeface="Cambria Math"/>
                            <a:ea typeface="Cambria Math"/>
                          </a:rPr>
                          <m:t>𝑐𝑜𝑡𝑔</m:t>
                        </m:r>
                        <m:f>
                          <m:fPr>
                            <m:ctrlPr>
                              <a:rPr lang="cs-CZ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0" i="1" dirty="0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cs-CZ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den>
                    </m:f>
                  </m:oMath>
                </a14:m>
                <a:endParaRPr lang="cs-CZ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ea typeface="Cambria Math"/>
                  </a:rPr>
                  <a:t>Rovnice přímky </a:t>
                </a:r>
                <a14:m>
                  <m:oMath xmlns:m="http://schemas.openxmlformats.org/officeDocument/2006/math">
                    <m:r>
                      <a:rPr lang="cs-CZ" sz="2400" i="1" dirty="0" smtClean="0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r>
                  <a:rPr lang="cs-CZ" sz="2400" dirty="0" smtClean="0">
                    <a:ea typeface="Cambria Math"/>
                  </a:rPr>
                  <a:t> má tvar:</a:t>
                </a:r>
              </a:p>
              <a:p>
                <a:pPr marL="0" indent="0">
                  <a:buNone/>
                </a:pPr>
                <a:r>
                  <a:rPr lang="cs-CZ" b="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𝑥𝑡𝑔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cs-CZ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𝑦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1+</m:t>
                        </m:r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𝑐𝑜𝑡𝑔</m:t>
                        </m:r>
                        <m:f>
                          <m:f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cs-CZ" b="0" i="1" smtClean="0">
                        <a:latin typeface="Cambria Math"/>
                        <a:ea typeface="Cambria Math"/>
                      </a:rPr>
                      <m:t>+2=0</m:t>
                    </m:r>
                  </m:oMath>
                </a14:m>
                <a:endParaRPr lang="cs-CZ" dirty="0">
                  <a:ea typeface="Cambria Math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8540" y="1285104"/>
                <a:ext cx="10199463" cy="5074134"/>
              </a:xfrm>
              <a:blipFill rotWithShape="1">
                <a:blip r:embed="rId2"/>
                <a:stretch>
                  <a:fillRect l="-179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0157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6" y="-307606"/>
            <a:ext cx="10898659" cy="8581621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6353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smtClean="0"/>
              <a:t>Děkujeme za pozornost!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268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926757" y="1643448"/>
                <a:ext cx="10261247" cy="471578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cs-CZ" dirty="0" smtClean="0"/>
                  <a:t> </a:t>
                </a:r>
                <a:r>
                  <a:rPr lang="cs-CZ" sz="3600" dirty="0" smtClean="0"/>
                  <a:t>za 2000 let později:</a:t>
                </a:r>
              </a:p>
              <a:p>
                <a:pPr marL="0" indent="0">
                  <a:buNone/>
                </a:pPr>
                <a:r>
                  <a:rPr lang="cs-CZ" sz="3600" b="1" dirty="0"/>
                  <a:t>Gaussova věta</a:t>
                </a:r>
                <a:r>
                  <a:rPr lang="cs-CZ" sz="3600" dirty="0"/>
                  <a:t>: Pravidelný n-úhelník lze </a:t>
                </a:r>
                <a:r>
                  <a:rPr lang="cs-CZ" sz="3600" dirty="0" err="1" smtClean="0"/>
                  <a:t>eukleidovsky</a:t>
                </a:r>
                <a:r>
                  <a:rPr lang="cs-CZ" sz="3600" dirty="0" smtClean="0"/>
                  <a:t> </a:t>
                </a:r>
                <a:r>
                  <a:rPr lang="cs-CZ" sz="3600" dirty="0"/>
                  <a:t>zkonstruovat právě tehdy, když počet jeho vrcholů je roven </a:t>
                </a:r>
                <a14:m>
                  <m:oMath xmlns:m="http://schemas.openxmlformats.org/officeDocument/2006/math">
                    <m:r>
                      <a:rPr lang="cs-CZ" sz="3600" i="1">
                        <a:latin typeface="Cambria Math"/>
                      </a:rPr>
                      <m:t>𝑛</m:t>
                    </m:r>
                    <m:r>
                      <a:rPr lang="cs-CZ" sz="3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360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cs-CZ" sz="3600" i="1">
                            <a:latin typeface="Cambria Math"/>
                          </a:rPr>
                          <m:t>𝑡</m:t>
                        </m:r>
                      </m:sup>
                    </m:sSup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sz="36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sz="3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3600" i="1">
                        <a:latin typeface="Cambria Math"/>
                        <a:ea typeface="Cambria Math"/>
                      </a:rPr>
                      <m:t>⋯</m:t>
                    </m:r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cs-CZ" sz="36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cs-CZ" sz="3600" i="1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cs-CZ" sz="3600" dirty="0"/>
                  <a:t> kde </a:t>
                </a:r>
                <a14:m>
                  <m:oMath xmlns:m="http://schemas.openxmlformats.org/officeDocument/2006/math">
                    <m:r>
                      <a:rPr lang="cs-CZ" sz="3600" i="1" dirty="0">
                        <a:latin typeface="Cambria Math"/>
                      </a:rPr>
                      <m:t>𝑛</m:t>
                    </m:r>
                    <m:r>
                      <a:rPr lang="cs-CZ" sz="3600" i="1">
                        <a:latin typeface="Cambria Math"/>
                        <a:ea typeface="Cambria Math"/>
                      </a:rPr>
                      <m:t>≥3, </m:t>
                    </m:r>
                    <m:r>
                      <a:rPr lang="cs-CZ" sz="3600" i="1">
                        <a:latin typeface="Cambria Math"/>
                        <a:ea typeface="Cambria Math"/>
                      </a:rPr>
                      <m:t>𝑗</m:t>
                    </m:r>
                    <m:r>
                      <a:rPr lang="cs-CZ" sz="3600" i="1">
                        <a:latin typeface="Cambria Math"/>
                        <a:ea typeface="Cambria Math"/>
                      </a:rPr>
                      <m:t>≥0, </m:t>
                    </m:r>
                    <m:r>
                      <a:rPr lang="cs-CZ" sz="36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cs-CZ" sz="36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cs-CZ" sz="36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cs-CZ" sz="3600" dirty="0"/>
                  <a:t> jsou celá čísla </a:t>
                </a:r>
                <a:r>
                  <a:rPr lang="cs-CZ" sz="3600" dirty="0" smtClean="0"/>
                  <a:t>a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sz="36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36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cs-CZ" sz="3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3600" i="1">
                        <a:latin typeface="Cambria Math"/>
                      </a:rPr>
                      <m:t>,  …,</m:t>
                    </m:r>
                    <m:sSub>
                      <m:sSubPr>
                        <m:ctrlPr>
                          <a:rPr lang="cs-CZ" sz="3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3600" i="1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cs-CZ" sz="36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sz="3600" dirty="0"/>
                  <a:t> jsou navzájem různá </a:t>
                </a:r>
                <a:r>
                  <a:rPr lang="cs-CZ" sz="3600" dirty="0" err="1"/>
                  <a:t>Fermatova</a:t>
                </a:r>
                <a:r>
                  <a:rPr lang="cs-CZ" sz="3600" dirty="0"/>
                  <a:t> prvočísla.</a:t>
                </a:r>
              </a:p>
              <a:p>
                <a:pPr marL="0" indent="0">
                  <a:buNone/>
                </a:pPr>
                <a:r>
                  <a:rPr lang="cs-CZ" sz="3600" dirty="0"/>
                  <a:t>Fermatova prvočísla: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cs-CZ" sz="3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𝑠</m:t>
                              </m:r>
                            </m:sup>
                          </m:sSup>
                        </m:sup>
                      </m:sSup>
                      <m:r>
                        <a:rPr lang="cs-CZ" sz="3600" b="0" i="1" smtClean="0">
                          <a:latin typeface="Cambria Math"/>
                        </a:rPr>
                        <m:t>+1, </m:t>
                      </m:r>
                      <m:r>
                        <a:rPr lang="cs-CZ" sz="3600" b="0" i="1" smtClean="0">
                          <a:latin typeface="Cambria Math"/>
                        </a:rPr>
                        <m:t>𝑠</m:t>
                      </m:r>
                      <m:r>
                        <a:rPr lang="cs-CZ" sz="3600" b="0" i="1" smtClean="0"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cs-CZ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36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3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3600" dirty="0"/>
              </a:p>
              <a:p>
                <a:pPr marL="0" indent="0">
                  <a:buNone/>
                </a:pPr>
                <a:r>
                  <a:rPr lang="cs-CZ" sz="3600" dirty="0"/>
                  <a:t>Vyšetřování prvočíselnosti </a:t>
                </a:r>
                <a:r>
                  <a:rPr lang="cs-CZ" sz="3600" dirty="0" err="1"/>
                  <a:t>Fermatových</a:t>
                </a:r>
                <a:r>
                  <a:rPr lang="cs-CZ" sz="3600" dirty="0"/>
                  <a:t> čísel se vzhledem ke Gaussově větě stalo poměrně důležitým </a:t>
                </a:r>
                <a:r>
                  <a:rPr lang="cs-CZ" sz="3600" dirty="0" smtClean="0"/>
                  <a:t>úkolem.</a:t>
                </a:r>
                <a:endParaRPr lang="cs-CZ" sz="36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6757" y="1643448"/>
                <a:ext cx="10261247" cy="4715789"/>
              </a:xfrm>
              <a:blipFill rotWithShape="1">
                <a:blip r:embed="rId2"/>
                <a:stretch>
                  <a:fillRect l="-2080" t="-41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52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988540" y="1470454"/>
                <a:ext cx="10199463" cy="488878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sz="2400" dirty="0" smtClean="0"/>
                  <a:t>	</a:t>
                </a:r>
                <a:r>
                  <a:rPr lang="cs-CZ" sz="2400" dirty="0" err="1" smtClean="0"/>
                  <a:t>Fermatovych</a:t>
                </a:r>
                <a:r>
                  <a:rPr lang="cs-CZ" sz="2400" dirty="0" smtClean="0"/>
                  <a:t> prvočísel </a:t>
                </a:r>
                <a:r>
                  <a:rPr lang="cs-CZ" sz="2400" dirty="0"/>
                  <a:t>je </a:t>
                </a:r>
                <a:r>
                  <a:rPr lang="cs-CZ" sz="2400" dirty="0" smtClean="0"/>
                  <a:t>doposud známo jen 5, a to pro  </a:t>
                </a:r>
                <a14:m>
                  <m:oMath xmlns:m="http://schemas.openxmlformats.org/officeDocument/2006/math">
                    <m:r>
                      <a:rPr lang="cs-CZ" sz="2400" i="1" dirty="0" smtClean="0">
                        <a:latin typeface="Cambria Math"/>
                      </a:rPr>
                      <m:t>𝑠</m:t>
                    </m:r>
                    <m:r>
                      <a:rPr lang="cs-CZ" sz="2400" i="1" dirty="0" smtClean="0">
                        <a:latin typeface="Cambria Math"/>
                      </a:rPr>
                      <m:t>=0,1,2,3,4,</m:t>
                    </m:r>
                  </m:oMath>
                </a14:m>
                <a:r>
                  <a:rPr lang="cs-CZ" sz="2400" dirty="0"/>
                  <a:t> </a:t>
                </a:r>
                <a:r>
                  <a:rPr lang="cs-CZ" sz="2400" dirty="0" smtClean="0"/>
                  <a:t>pro </a:t>
                </a:r>
                <a14:m>
                  <m:oMath xmlns:m="http://schemas.openxmlformats.org/officeDocument/2006/math">
                    <m:r>
                      <a:rPr lang="cs-CZ" sz="2400" i="1" dirty="0" smtClean="0">
                        <a:latin typeface="Cambria Math"/>
                      </a:rPr>
                      <m:t>𝑠</m:t>
                    </m:r>
                    <m:r>
                      <a:rPr lang="cs-CZ" sz="2400" i="1" dirty="0" smtClean="0">
                        <a:latin typeface="Cambria Math"/>
                      </a:rPr>
                      <m:t>=5</m:t>
                    </m:r>
                  </m:oMath>
                </a14:m>
                <a:r>
                  <a:rPr lang="cs-CZ" sz="2400" dirty="0"/>
                  <a:t> je </a:t>
                </a:r>
                <a:r>
                  <a:rPr lang="cs-CZ" sz="2400" dirty="0" smtClean="0"/>
                  <a:t>číslo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400" i="1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cs-CZ" sz="2400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sup>
                    </m:sSup>
                    <m:r>
                      <a:rPr lang="cs-CZ" sz="2400" i="1">
                        <a:latin typeface="Cambria Math"/>
                      </a:rPr>
                      <m:t>+1 </m:t>
                    </m:r>
                  </m:oMath>
                </a14:m>
                <a:r>
                  <a:rPr lang="cs-CZ" sz="2400" dirty="0" smtClean="0"/>
                  <a:t> dělitelné </a:t>
                </a:r>
                <a14:m>
                  <m:oMath xmlns:m="http://schemas.openxmlformats.org/officeDocument/2006/math">
                    <m:r>
                      <a:rPr lang="cs-CZ" sz="2400" i="1" dirty="0" smtClean="0">
                        <a:latin typeface="Cambria Math"/>
                      </a:rPr>
                      <m:t>641</m:t>
                    </m:r>
                    <m:r>
                      <a:rPr lang="cs-CZ" sz="2400" b="0" i="0" dirty="0" smtClean="0">
                        <a:latin typeface="Cambria Math"/>
                      </a:rPr>
                      <m:t>.</m:t>
                    </m:r>
                  </m:oMath>
                </a14:m>
                <a:endParaRPr lang="cs-CZ" sz="2400" dirty="0" smtClean="0"/>
              </a:p>
              <a:p>
                <a:pPr marL="0" indent="0">
                  <a:buNone/>
                </a:pPr>
                <a:r>
                  <a:rPr lang="cs-CZ" sz="2400" dirty="0" smtClean="0"/>
                  <a:t>	Předpokládá se, že pravděpodobně žádná další už nejsou</a:t>
                </a:r>
                <a:r>
                  <a:rPr lang="cs-CZ" sz="2400" dirty="0"/>
                  <a:t>, i </a:t>
                </a:r>
                <a:r>
                  <a:rPr lang="cs-CZ" sz="2400" dirty="0" smtClean="0"/>
                  <a:t>když  důkaz zatím neexistuje. </a:t>
                </a:r>
              </a:p>
              <a:p>
                <a:pPr marL="0" indent="0">
                  <a:buNone/>
                </a:pPr>
                <a:r>
                  <a:rPr lang="cs-CZ" sz="2400" dirty="0" smtClean="0"/>
                  <a:t>Prozkoumané </a:t>
                </a:r>
                <a:r>
                  <a:rPr lang="cs-CZ" sz="2400" dirty="0"/>
                  <a:t>je to </a:t>
                </a:r>
                <a:r>
                  <a:rPr lang="cs-CZ" sz="2400" dirty="0" smtClean="0"/>
                  <a:t>do </a:t>
                </a:r>
                <a14:m>
                  <m:oMath xmlns:m="http://schemas.openxmlformats.org/officeDocument/2006/math">
                    <m:r>
                      <a:rPr lang="cs-CZ" sz="2400" i="1" dirty="0" smtClean="0">
                        <a:latin typeface="Cambria Math"/>
                      </a:rPr>
                      <m:t>𝑠</m:t>
                    </m:r>
                    <m:r>
                      <a:rPr lang="cs-CZ" sz="2400" i="1" dirty="0" smtClean="0">
                        <a:latin typeface="Cambria Math"/>
                      </a:rPr>
                      <m:t>=32</m:t>
                    </m:r>
                  </m:oMath>
                </a14:m>
                <a:r>
                  <a:rPr lang="cs-CZ" sz="2400" dirty="0"/>
                  <a:t>, tedy pro </a:t>
                </a:r>
                <a14:m>
                  <m:oMath xmlns:m="http://schemas.openxmlformats.org/officeDocument/2006/math">
                    <m:r>
                      <a:rPr lang="cs-CZ" sz="2400" i="1" dirty="0" smtClean="0">
                        <a:latin typeface="Cambria Math"/>
                      </a:rPr>
                      <m:t>𝑠</m:t>
                    </m:r>
                    <m:r>
                      <a:rPr lang="cs-CZ" sz="2400" i="1" dirty="0" smtClean="0">
                        <a:latin typeface="Cambria Math"/>
                      </a:rPr>
                      <m:t>=5,6,…,32 </m:t>
                    </m:r>
                  </m:oMath>
                </a14:m>
                <a:r>
                  <a:rPr lang="cs-CZ" sz="2400" dirty="0"/>
                  <a:t>je </a:t>
                </a:r>
                <a:r>
                  <a:rPr lang="cs-CZ" sz="2400" dirty="0" smtClean="0"/>
                  <a:t>známo</a:t>
                </a:r>
                <a:r>
                  <a:rPr lang="cs-CZ" sz="2400" dirty="0"/>
                  <a:t>, </a:t>
                </a:r>
                <a:r>
                  <a:rPr lang="cs-CZ" sz="2400" dirty="0" smtClean="0"/>
                  <a:t>že</a:t>
                </a:r>
                <a:r>
                  <a:rPr lang="cs-CZ" sz="2400" dirty="0"/>
                  <a:t> </a:t>
                </a:r>
                <a:r>
                  <a:rPr lang="cs-CZ" sz="2400" dirty="0" smtClean="0"/>
                  <a:t>se jedná o čísla složená.</a:t>
                </a:r>
                <a:endParaRPr lang="cs-CZ" sz="2400" dirty="0"/>
              </a:p>
              <a:p>
                <a:pPr marL="0" indent="0">
                  <a:buNone/>
                </a:pPr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8540" y="1470454"/>
                <a:ext cx="10199463" cy="4888783"/>
              </a:xfrm>
              <a:blipFill rotWithShape="1">
                <a:blip r:embed="rId2"/>
                <a:stretch>
                  <a:fillRect l="-1793" t="-1746" r="-17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5009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20930" y="1620000"/>
            <a:ext cx="4367074" cy="3310346"/>
          </a:xfrm>
        </p:spPr>
        <p:txBody>
          <a:bodyPr>
            <a:normAutofit/>
          </a:bodyPr>
          <a:lstStyle/>
          <a:p>
            <a:r>
              <a:rPr lang="cs-CZ" sz="2400" b="0" dirty="0" smtClean="0"/>
              <a:t>Socha C. F. Gausse v jeho rodném Braunschweigu v Německu.</a:t>
            </a:r>
            <a:endParaRPr lang="cs-CZ" sz="2400" b="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340" y="734164"/>
            <a:ext cx="3983909" cy="5635904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Carl Friedrich Gauss (*30. dubna 1777- † 23. února 1855)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9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72" y="0"/>
            <a:ext cx="9879705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89686" y="1458098"/>
                <a:ext cx="10298318" cy="490114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dirty="0" smtClean="0"/>
                  <a:t>	Konstrukce pravidelných mnohoúhelníků souvisí s komplexními čísly.</a:t>
                </a:r>
              </a:p>
              <a:p>
                <a:pPr marL="0" indent="0">
                  <a:buNone/>
                </a:pPr>
                <a:r>
                  <a:rPr lang="cs-CZ" dirty="0" smtClean="0"/>
                  <a:t>	Rovnice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−1=0</m:t>
                    </m:r>
                  </m:oMath>
                </a14:m>
                <a:r>
                  <a:rPr lang="cs-CZ" dirty="0" smtClean="0"/>
                  <a:t> je rovnice pro dělení kruhu,</a:t>
                </a:r>
              </a:p>
              <a:p>
                <a:pPr marL="0" indent="0">
                  <a:buNone/>
                </a:pPr>
                <a:r>
                  <a:rPr lang="cs-CZ" dirty="0"/>
                  <a:t>t</a:t>
                </a:r>
                <a:r>
                  <a:rPr lang="cs-CZ" dirty="0" smtClean="0"/>
                  <a:t>j. obrazy čísel rozdělí danou kružnici na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cs-CZ" dirty="0" smtClean="0"/>
                  <a:t> stejných dílků.</a:t>
                </a:r>
                <a:r>
                  <a:rPr lang="cs-CZ" dirty="0"/>
                  <a:t> </a:t>
                </a:r>
                <a:endParaRPr lang="cs-CZ" dirty="0" smtClean="0"/>
              </a:p>
              <a:p>
                <a:pPr marL="0" indent="0">
                  <a:buNone/>
                </a:pPr>
                <a:r>
                  <a:rPr lang="cs-CZ" dirty="0"/>
                  <a:t>	</a:t>
                </a:r>
                <a:r>
                  <a:rPr lang="cs-CZ" dirty="0" smtClean="0"/>
                  <a:t>Umíme </a:t>
                </a:r>
                <a:r>
                  <a:rPr lang="cs-CZ" dirty="0"/>
                  <a:t>zkonstruovat úsečky o délkách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𝑎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±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,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𝑎𝑏</m:t>
                        </m:r>
                      </m:num>
                      <m:den>
                        <m:r>
                          <a:rPr lang="cs-CZ" i="1"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,</m:t>
                    </m:r>
                    <m:rad>
                      <m:radPr>
                        <m:degHide m:val="on"/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cs-CZ" dirty="0">
                    <a:ea typeface="Cambria Math"/>
                  </a:rPr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9686" y="1458098"/>
                <a:ext cx="10298318" cy="4901140"/>
              </a:xfrm>
              <a:blipFill rotWithShape="1">
                <a:blip r:embed="rId2"/>
                <a:stretch>
                  <a:fillRect l="-2013" t="-18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85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654909" y="1198605"/>
                <a:ext cx="10508382" cy="5160633"/>
              </a:xfrm>
            </p:spPr>
            <p:txBody>
              <a:bodyPr>
                <a:normAutofit fontScale="77500" lnSpcReduction="20000"/>
              </a:bodyPr>
              <a:lstStyle/>
              <a:p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    </a:t>
                </a:r>
                <a:r>
                  <a:rPr lang="cs-CZ" b="1" dirty="0" smtClean="0"/>
                  <a:t>Věta</a:t>
                </a:r>
                <a:r>
                  <a:rPr lang="cs-CZ" dirty="0" smtClean="0"/>
                  <a:t>:</a:t>
                </a:r>
              </a:p>
              <a:p>
                <a:pPr marL="0" indent="0">
                  <a:buNone/>
                </a:pPr>
                <a:r>
                  <a:rPr lang="cs-CZ" dirty="0" smtClean="0"/>
                  <a:t>Platí:</a:t>
                </a:r>
              </a:p>
              <a:p>
                <a:pPr marL="0" indent="0">
                  <a:buNone/>
                </a:pPr>
                <a:r>
                  <a:rPr lang="cs-CZ" b="0" dirty="0" smtClean="0"/>
                  <a:t>  </a:t>
                </a:r>
                <a14:m>
                  <m:oMath xmlns:m="http://schemas.openxmlformats.org/officeDocument/2006/math">
                    <m:r>
                      <a:rPr lang="cs-CZ" sz="3100" b="0" i="1" smtClean="0">
                        <a:latin typeface="Cambria Math"/>
                      </a:rPr>
                      <m:t>𝑐𝑜𝑠</m:t>
                    </m:r>
                    <m:f>
                      <m:fPr>
                        <m:ctrlPr>
                          <a:rPr lang="cs-CZ" sz="3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100" b="0" i="1" smtClean="0">
                            <a:latin typeface="Cambria Math"/>
                          </a:rPr>
                          <m:t>2</m:t>
                        </m:r>
                        <m:r>
                          <a:rPr lang="cs-CZ" sz="31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cs-CZ" sz="31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cs-CZ" sz="31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3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100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cs-CZ" sz="31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cs-CZ" sz="3100" dirty="0" smtClean="0"/>
              </a:p>
              <a:p>
                <a:pPr marL="0" indent="0">
                  <a:buNone/>
                </a:pPr>
                <a:r>
                  <a:rPr lang="cs-CZ" sz="3100" b="0" dirty="0" smtClean="0"/>
                  <a:t>  </a:t>
                </a:r>
                <a14:m>
                  <m:oMath xmlns:m="http://schemas.openxmlformats.org/officeDocument/2006/math">
                    <m:r>
                      <a:rPr lang="cs-CZ" sz="3100" b="0" i="1" smtClean="0">
                        <a:latin typeface="Cambria Math"/>
                      </a:rPr>
                      <m:t>𝑐𝑜𝑠</m:t>
                    </m:r>
                    <m:f>
                      <m:fPr>
                        <m:ctrlPr>
                          <a:rPr lang="cs-CZ" sz="3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100" b="0" i="1" smtClean="0">
                            <a:latin typeface="Cambria Math"/>
                          </a:rPr>
                          <m:t>2</m:t>
                        </m:r>
                        <m:r>
                          <a:rPr lang="cs-CZ" sz="31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cs-CZ" sz="31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cs-CZ" sz="31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1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cs-CZ" sz="310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3100" b="0" i="1" dirty="0" smtClean="0">
                                <a:latin typeface="Cambria Math"/>
                              </a:rPr>
                              <m:t>5</m:t>
                            </m:r>
                          </m:e>
                        </m:rad>
                        <m:r>
                          <a:rPr lang="cs-CZ" sz="3100" b="0" i="1" dirty="0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cs-CZ" sz="3100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cs-CZ" sz="3100" dirty="0" smtClean="0"/>
              </a:p>
              <a:p>
                <a:pPr marL="0" indent="0">
                  <a:buNone/>
                </a:pPr>
                <a:r>
                  <a:rPr lang="cs-CZ" b="0" dirty="0" smtClean="0"/>
                  <a:t>  </a:t>
                </a:r>
                <a14:m>
                  <m:oMath xmlns:m="http://schemas.openxmlformats.org/officeDocument/2006/math">
                    <m:r>
                      <a:rPr lang="cs-CZ" sz="3100" b="0" i="1" smtClean="0">
                        <a:latin typeface="Cambria Math"/>
                      </a:rPr>
                      <m:t>𝑐𝑜𝑠</m:t>
                    </m:r>
                    <m:f>
                      <m:fPr>
                        <m:ctrlPr>
                          <a:rPr lang="cs-CZ" sz="3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100" b="0" i="1" smtClean="0">
                            <a:latin typeface="Cambria Math"/>
                          </a:rPr>
                          <m:t>2</m:t>
                        </m:r>
                        <m:r>
                          <a:rPr lang="cs-CZ" sz="31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cs-CZ" sz="3100" b="0" i="1" smtClean="0">
                            <a:latin typeface="Cambria Math"/>
                          </a:rPr>
                          <m:t>17</m:t>
                        </m:r>
                      </m:den>
                    </m:f>
                  </m:oMath>
                </a14:m>
                <a:r>
                  <a:rPr lang="cs-CZ" sz="3100" dirty="0" smtClean="0"/>
                  <a:t> =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16</m:t>
                        </m:r>
                      </m:den>
                    </m:f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−1+</m:t>
                        </m:r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17</m:t>
                            </m:r>
                          </m:e>
                        </m:rad>
                        <m:r>
                          <a:rPr lang="cs-CZ" b="0" i="1" smtClean="0"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/>
                                  </a:rPr>
                                  <m:t>17−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cs-CZ" b="0" i="1" smtClean="0">
                                        <a:latin typeface="Cambria Math"/>
                                      </a:rPr>
                                      <m:t>17</m:t>
                                    </m:r>
                                  </m:e>
                                </m:rad>
                              </m:e>
                            </m:d>
                          </m:e>
                        </m:rad>
                        <m:r>
                          <a:rPr lang="cs-CZ" b="0" i="1" smtClean="0">
                            <a:latin typeface="Cambria Math"/>
                          </a:rPr>
                          <m:t>+2</m:t>
                        </m:r>
                        <m:rad>
                          <m:radPr>
                            <m:degHide m:val="on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17+3</m:t>
                            </m:r>
                            <m:rad>
                              <m:radPr>
                                <m:degHide m:val="on"/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b="0" i="1" smtClean="0">
                                    <a:latin typeface="Cambria Math"/>
                                  </a:rPr>
                                  <m:t>17</m:t>
                                </m:r>
                              </m:e>
                            </m:rad>
                            <m:r>
                              <a:rPr lang="cs-CZ" b="0" i="1" smtClean="0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b="0" i="1" smtClean="0">
                                    <a:latin typeface="Cambria Math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latin typeface="Cambria Math"/>
                                      </a:rPr>
                                      <m:t>17−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cs-CZ" b="0" i="1" smtClean="0">
                                            <a:latin typeface="Cambria Math"/>
                                          </a:rPr>
                                          <m:t>17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</m:rad>
                            <m:r>
                              <a:rPr lang="cs-CZ" b="0" i="1" smtClean="0">
                                <a:latin typeface="Cambria Math"/>
                              </a:rPr>
                              <m:t>−2</m:t>
                            </m:r>
                            <m:rad>
                              <m:radPr>
                                <m:degHide m:val="on"/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cs-CZ" b="0" i="1" smtClean="0">
                                    <a:latin typeface="Cambria Math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latin typeface="Cambria Math"/>
                                      </a:rPr>
                                      <m:t>17+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cs-CZ" b="0" i="1" smtClean="0">
                                            <a:latin typeface="Cambria Math"/>
                                          </a:rPr>
                                          <m:t>17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</m:rad>
                          </m:e>
                        </m:rad>
                      </m:e>
                    </m:d>
                  </m:oMath>
                </a14:m>
                <a:r>
                  <a:rPr lang="cs-CZ" dirty="0" smtClean="0"/>
                  <a:t>. 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4909" y="1198605"/>
                <a:ext cx="10508382" cy="5160633"/>
              </a:xfrm>
              <a:blipFill rotWithShape="1">
                <a:blip r:embed="rId2"/>
                <a:stretch>
                  <a:fillRect l="-15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95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P_prezentace_en_16x9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en_16x9.potx" id="{F892C289-41A8-4571-8012-227E5D00B9BC}" vid="{94DB3C90-5850-4E98-8046-7CED1A1F99B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UP_prezentace_en_16x9</Template>
  <TotalTime>2818</TotalTime>
  <Words>3218</Words>
  <Application>Microsoft Office PowerPoint</Application>
  <PresentationFormat>Vlastní</PresentationFormat>
  <Paragraphs>182</Paragraphs>
  <Slides>33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Cambria Math</vt:lpstr>
      <vt:lpstr>UP_prezentace_en_16x9</vt:lpstr>
      <vt:lpstr>Pravidelný sedmnáctiúhelník</vt:lpstr>
      <vt:lpstr>Prezentace aplikace PowerPoint</vt:lpstr>
      <vt:lpstr>Prezentace aplikace PowerPoint</vt:lpstr>
      <vt:lpstr>Prezentace aplikace PowerPoint</vt:lpstr>
      <vt:lpstr>Prezentace aplikace PowerPoint</vt:lpstr>
      <vt:lpstr>Socha C. F. Gausse v jeho rodném Braunschweigu v Německu.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Eukleidovská konstrukce (H. W. Richmond, 1909)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RNDr. Marie Chodorová, Ph.D.</dc:creator>
  <cp:lastModifiedBy>RNDr. Marie Chodorová, Ph.D.</cp:lastModifiedBy>
  <cp:revision>69</cp:revision>
  <dcterms:created xsi:type="dcterms:W3CDTF">2019-03-18T10:57:35Z</dcterms:created>
  <dcterms:modified xsi:type="dcterms:W3CDTF">2021-02-23T14:15:33Z</dcterms:modified>
</cp:coreProperties>
</file>